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sldIdLst>
    <p:sldId id="257" r:id="rId2"/>
    <p:sldId id="258" r:id="rId3"/>
    <p:sldId id="259" r:id="rId4"/>
    <p:sldId id="260" r:id="rId5"/>
    <p:sldId id="261" r:id="rId6"/>
    <p:sldId id="311" r:id="rId7"/>
    <p:sldId id="312" r:id="rId8"/>
    <p:sldId id="264" r:id="rId9"/>
    <p:sldId id="265" r:id="rId10"/>
    <p:sldId id="266" r:id="rId11"/>
    <p:sldId id="267" r:id="rId12"/>
    <p:sldId id="315" r:id="rId13"/>
    <p:sldId id="270" r:id="rId14"/>
    <p:sldId id="271" r:id="rId15"/>
    <p:sldId id="272" r:id="rId16"/>
    <p:sldId id="273" r:id="rId17"/>
    <p:sldId id="274" r:id="rId18"/>
    <p:sldId id="275" r:id="rId19"/>
    <p:sldId id="316" r:id="rId20"/>
    <p:sldId id="317" r:id="rId21"/>
    <p:sldId id="318" r:id="rId22"/>
    <p:sldId id="277" r:id="rId23"/>
    <p:sldId id="328" r:id="rId24"/>
    <p:sldId id="319" r:id="rId25"/>
    <p:sldId id="278" r:id="rId26"/>
    <p:sldId id="279" r:id="rId27"/>
    <p:sldId id="280" r:id="rId28"/>
    <p:sldId id="281" r:id="rId29"/>
    <p:sldId id="282" r:id="rId30"/>
    <p:sldId id="283" r:id="rId31"/>
    <p:sldId id="320" r:id="rId32"/>
    <p:sldId id="321" r:id="rId33"/>
    <p:sldId id="322" r:id="rId34"/>
    <p:sldId id="323" r:id="rId35"/>
    <p:sldId id="324" r:id="rId36"/>
    <p:sldId id="325" r:id="rId37"/>
    <p:sldId id="326" r:id="rId38"/>
    <p:sldId id="327" r:id="rId39"/>
    <p:sldId id="284" r:id="rId40"/>
    <p:sldId id="329" r:id="rId41"/>
    <p:sldId id="330" r:id="rId42"/>
    <p:sldId id="285" r:id="rId43"/>
    <p:sldId id="331" r:id="rId44"/>
    <p:sldId id="286" r:id="rId45"/>
    <p:sldId id="287" r:id="rId46"/>
    <p:sldId id="332" r:id="rId47"/>
    <p:sldId id="288" r:id="rId48"/>
    <p:sldId id="289" r:id="rId49"/>
    <p:sldId id="333" r:id="rId50"/>
    <p:sldId id="290" r:id="rId51"/>
    <p:sldId id="334" r:id="rId52"/>
    <p:sldId id="335" r:id="rId53"/>
    <p:sldId id="291" r:id="rId54"/>
    <p:sldId id="33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82" autoAdjust="0"/>
  </p:normalViewPr>
  <p:slideViewPr>
    <p:cSldViewPr snapToGrid="0">
      <p:cViewPr varScale="1">
        <p:scale>
          <a:sx n="64" d="100"/>
          <a:sy n="64"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A76C8F1-E376-4BE2-9807-B55254D0851F}" type="datetimeFigureOut">
              <a:rPr lang="fa-IR" smtClean="0"/>
              <a:t>13/01/1438</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467C4B6-F7D9-4E46-90D6-AA2975D7DB9F}" type="slidenum">
              <a:rPr lang="fa-IR" smtClean="0"/>
              <a:t>‹#›</a:t>
            </a:fld>
            <a:endParaRPr lang="fa-IR"/>
          </a:p>
        </p:txBody>
      </p:sp>
    </p:spTree>
    <p:extLst>
      <p:ext uri="{BB962C8B-B14F-4D97-AF65-F5344CB8AC3E}">
        <p14:creationId xmlns:p14="http://schemas.microsoft.com/office/powerpoint/2010/main" val="24740442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467C4B6-F7D9-4E46-90D6-AA2975D7DB9F}" type="slidenum">
              <a:rPr lang="fa-IR" smtClean="0"/>
              <a:t>39</a:t>
            </a:fld>
            <a:endParaRPr lang="fa-IR"/>
          </a:p>
        </p:txBody>
      </p:sp>
    </p:spTree>
    <p:extLst>
      <p:ext uri="{BB962C8B-B14F-4D97-AF65-F5344CB8AC3E}">
        <p14:creationId xmlns:p14="http://schemas.microsoft.com/office/powerpoint/2010/main" val="76243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3E6E8D-B2E8-406C-BA7C-1439E9A2850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269107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E6E8D-B2E8-406C-BA7C-1439E9A2850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980691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3E6E8D-B2E8-406C-BA7C-1439E9A2850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62927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37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0 Titr Bold" panose="000007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cs typeface="2  Koodak" panose="00000700000000000000" pitchFamily="2" charset="-78"/>
              </a:defRPr>
            </a:lvl1pPr>
            <a:lvl2pPr>
              <a:defRPr>
                <a:cs typeface="2  Koodak" panose="00000700000000000000" pitchFamily="2" charset="-78"/>
              </a:defRPr>
            </a:lvl2pPr>
            <a:lvl3pPr>
              <a:defRPr>
                <a:cs typeface="2  Koodak" panose="00000700000000000000" pitchFamily="2" charset="-78"/>
              </a:defRPr>
            </a:lvl3pPr>
            <a:lvl4pPr>
              <a:defRPr>
                <a:cs typeface="2  Koodak" panose="00000700000000000000" pitchFamily="2" charset="-78"/>
              </a:defRPr>
            </a:lvl4pPr>
            <a:lvl5pPr>
              <a:defRPr>
                <a:cs typeface="2  Koodak" panose="000007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3E6E8D-B2E8-406C-BA7C-1439E9A2850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65434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cs typeface="0 Titr Bold" panose="00000700000000000000" pitchFamily="2" charset="-78"/>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cs typeface="2  Koodak" panose="00000700000000000000" pitchFamily="2" charset="-7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73E6E8D-B2E8-406C-BA7C-1439E9A2850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399192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3E6E8D-B2E8-406C-BA7C-1439E9A28504}"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394885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3E6E8D-B2E8-406C-BA7C-1439E9A28504}"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395782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E6E8D-B2E8-406C-BA7C-1439E9A28504}"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188749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E6E8D-B2E8-406C-BA7C-1439E9A28504}"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59063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6E8D-B2E8-406C-BA7C-1439E9A28504}"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383184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6E8D-B2E8-406C-BA7C-1439E9A28504}"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16A29-E248-4559-AA9B-0FC177F08085}" type="slidenum">
              <a:rPr lang="en-US" smtClean="0"/>
              <a:t>‹#›</a:t>
            </a:fld>
            <a:endParaRPr lang="en-US"/>
          </a:p>
        </p:txBody>
      </p:sp>
    </p:spTree>
    <p:extLst>
      <p:ext uri="{BB962C8B-B14F-4D97-AF65-F5344CB8AC3E}">
        <p14:creationId xmlns:p14="http://schemas.microsoft.com/office/powerpoint/2010/main" val="177477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6E8D-B2E8-406C-BA7C-1439E9A28504}" type="datetimeFigureOut">
              <a:rPr lang="en-US" smtClean="0"/>
              <a:t>10/13/2016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6A29-E248-4559-AA9B-0FC177F08085}" type="slidenum">
              <a:rPr lang="en-US" smtClean="0"/>
              <a:t>‹#›</a:t>
            </a:fld>
            <a:endParaRPr lang="en-US"/>
          </a:p>
        </p:txBody>
      </p:sp>
    </p:spTree>
    <p:extLst>
      <p:ext uri="{BB962C8B-B14F-4D97-AF65-F5344CB8AC3E}">
        <p14:creationId xmlns:p14="http://schemas.microsoft.com/office/powerpoint/2010/main" val="20628326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0 Titr Bold" panose="00000700000000000000" pitchFamily="2" charset="-78"/>
              </a:rPr>
              <a:t>متاانالیز در نرم افزار </a:t>
            </a:r>
            <a:r>
              <a:rPr lang="en-US" dirty="0" err="1" smtClean="0">
                <a:cs typeface="0 Titr Bold" panose="00000700000000000000" pitchFamily="2" charset="-78"/>
              </a:rPr>
              <a:t>stata</a:t>
            </a:r>
            <a:r>
              <a:rPr lang="fa-IR" dirty="0" smtClean="0">
                <a:cs typeface="0 Titr Bold" panose="00000700000000000000" pitchFamily="2" charset="-78"/>
              </a:rPr>
              <a:t/>
            </a:r>
            <a:br>
              <a:rPr lang="fa-IR" dirty="0" smtClean="0">
                <a:cs typeface="0 Titr Bold" panose="00000700000000000000" pitchFamily="2" charset="-78"/>
              </a:rPr>
            </a:br>
            <a:r>
              <a:rPr lang="fa-IR" dirty="0" smtClean="0">
                <a:cs typeface="0 Titr Bold" panose="00000700000000000000" pitchFamily="2" charset="-78"/>
              </a:rPr>
              <a:t>تاریخچه،پیشرفت،چشم انداز اینده</a:t>
            </a:r>
            <a:endParaRPr lang="en-US" dirty="0">
              <a:cs typeface="0 Titr Bold" panose="00000700000000000000" pitchFamily="2" charset="-78"/>
            </a:endParaRPr>
          </a:p>
        </p:txBody>
      </p:sp>
      <p:sp>
        <p:nvSpPr>
          <p:cNvPr id="3" name="Content Placeholder 2"/>
          <p:cNvSpPr>
            <a:spLocks noGrp="1"/>
          </p:cNvSpPr>
          <p:nvPr>
            <p:ph idx="1"/>
          </p:nvPr>
        </p:nvSpPr>
        <p:spPr>
          <a:xfrm>
            <a:off x="-685800" y="2506662"/>
            <a:ext cx="10515600" cy="4351339"/>
          </a:xfrm>
        </p:spPr>
        <p:txBody>
          <a:bodyPr/>
          <a:lstStyle/>
          <a:p>
            <a:pPr algn="ctr" rtl="1"/>
            <a:r>
              <a:rPr lang="en-US" dirty="0">
                <a:latin typeface="Times New Roman"/>
              </a:rPr>
              <a:t>Jonathan </a:t>
            </a:r>
            <a:r>
              <a:rPr lang="en-US" dirty="0" smtClean="0">
                <a:latin typeface="Times New Roman"/>
              </a:rPr>
              <a:t>Sterne</a:t>
            </a:r>
            <a:endParaRPr lang="fa-IR" dirty="0" smtClean="0">
              <a:latin typeface="Times New Roman"/>
            </a:endParaRPr>
          </a:p>
          <a:p>
            <a:pPr algn="ctr" rtl="1"/>
            <a:r>
              <a:rPr lang="fa-IR" dirty="0" smtClean="0">
                <a:latin typeface="Times New Roman"/>
              </a:rPr>
              <a:t>دپارتمان پزشکی اجتماعی </a:t>
            </a:r>
          </a:p>
          <a:p>
            <a:pPr algn="ctr" rtl="1"/>
            <a:r>
              <a:rPr lang="fa-IR" dirty="0" smtClean="0">
                <a:latin typeface="Times New Roman"/>
              </a:rPr>
              <a:t>دانشگاه بریستول انگلستان</a:t>
            </a:r>
            <a:endParaRPr lang="en-US" dirty="0"/>
          </a:p>
        </p:txBody>
      </p:sp>
    </p:spTree>
    <p:extLst>
      <p:ext uri="{BB962C8B-B14F-4D97-AF65-F5344CB8AC3E}">
        <p14:creationId xmlns:p14="http://schemas.microsoft.com/office/powerpoint/2010/main" val="2979524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87655" cy="6784944"/>
          </a:xfrm>
          <a:prstGeom prst="rect">
            <a:avLst/>
          </a:prstGeom>
        </p:spPr>
      </p:pic>
      <p:sp>
        <p:nvSpPr>
          <p:cNvPr id="3" name="Content Placeholder 2"/>
          <p:cNvSpPr>
            <a:spLocks noGrp="1"/>
          </p:cNvSpPr>
          <p:nvPr>
            <p:ph idx="1"/>
          </p:nvPr>
        </p:nvSpPr>
        <p:spPr>
          <a:xfrm>
            <a:off x="157564" y="2381251"/>
            <a:ext cx="8772525" cy="3548063"/>
          </a:xfrm>
          <a:solidFill>
            <a:schemeClr val="bg1"/>
          </a:solidFill>
        </p:spPr>
        <p:txBody>
          <a:bodyPr/>
          <a:lstStyle/>
          <a:p>
            <a:pPr algn="r" rtl="1"/>
            <a:r>
              <a:rPr lang="fa-IR" dirty="0" smtClean="0">
                <a:cs typeface="2  Koodak" panose="00000700000000000000" pitchFamily="2" charset="-78"/>
              </a:rPr>
              <a:t>فرض می شود که اثر دیورتیک ها در </a:t>
            </a:r>
            <a:r>
              <a:rPr lang="fa-IR" dirty="0" smtClean="0">
                <a:cs typeface="2  Koodak" panose="00000700000000000000" pitchFamily="2" charset="-78"/>
              </a:rPr>
              <a:t>هر مطالعه </a:t>
            </a:r>
            <a:r>
              <a:rPr lang="fa-IR" dirty="0" smtClean="0">
                <a:cs typeface="2  Koodak" panose="00000700000000000000" pitchFamily="2" charset="-78"/>
              </a:rPr>
              <a:t>یکسان </a:t>
            </a:r>
            <a:r>
              <a:rPr lang="fa-IR" dirty="0" smtClean="0">
                <a:cs typeface="2  Koodak" panose="00000700000000000000" pitchFamily="2" charset="-78"/>
              </a:rPr>
              <a:t>است.</a:t>
            </a:r>
            <a:endParaRPr lang="fa-IR" dirty="0" smtClean="0">
              <a:cs typeface="2  Koodak" panose="00000700000000000000" pitchFamily="2" charset="-78"/>
            </a:endParaRPr>
          </a:p>
          <a:p>
            <a:pPr algn="r" rtl="1"/>
            <a:r>
              <a:rPr lang="fa-IR" dirty="0" smtClean="0">
                <a:cs typeface="2  Koodak" panose="00000700000000000000" pitchFamily="2" charset="-78"/>
              </a:rPr>
              <a:t>افراد فقط با افراد دیگر همان مطالعه مقایسه می </a:t>
            </a:r>
            <a:r>
              <a:rPr lang="fa-IR" dirty="0" smtClean="0">
                <a:cs typeface="2  Koodak" panose="00000700000000000000" pitchFamily="2" charset="-78"/>
              </a:rPr>
              <a:t>شوند. </a:t>
            </a:r>
            <a:endParaRPr lang="fa-IR" dirty="0" smtClean="0">
              <a:cs typeface="2  Koodak" panose="00000700000000000000" pitchFamily="2" charset="-78"/>
            </a:endParaRPr>
          </a:p>
          <a:p>
            <a:pPr algn="r" rtl="1"/>
            <a:r>
              <a:rPr lang="fa-IR" dirty="0" smtClean="0">
                <a:cs typeface="2  Koodak" panose="00000700000000000000" pitchFamily="2" charset="-78"/>
              </a:rPr>
              <a:t>دادن </a:t>
            </a:r>
            <a:r>
              <a:rPr lang="fa-IR" dirty="0" smtClean="0">
                <a:cs typeface="2  Koodak" panose="00000700000000000000" pitchFamily="2" charset="-78"/>
              </a:rPr>
              <a:t>وزن بیشتر به مطالعات بزرگ منطقی به نظر می </a:t>
            </a:r>
            <a:r>
              <a:rPr lang="fa-IR" dirty="0" smtClean="0">
                <a:cs typeface="2  Koodak" panose="00000700000000000000" pitchFamily="2" charset="-78"/>
              </a:rPr>
              <a:t>رسد. </a:t>
            </a:r>
            <a:endParaRPr lang="fa-IR" dirty="0" smtClean="0">
              <a:cs typeface="2  Koodak" panose="00000700000000000000" pitchFamily="2" charset="-78"/>
            </a:endParaRPr>
          </a:p>
          <a:p>
            <a:endParaRPr lang="en-US" dirty="0">
              <a:cs typeface="2  Koodak" panose="00000700000000000000" pitchFamily="2" charset="-78"/>
            </a:endParaRPr>
          </a:p>
        </p:txBody>
      </p:sp>
    </p:spTree>
    <p:extLst>
      <p:ext uri="{BB962C8B-B14F-4D97-AF65-F5344CB8AC3E}">
        <p14:creationId xmlns:p14="http://schemas.microsoft.com/office/powerpoint/2010/main" val="69653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
        <p:nvSpPr>
          <p:cNvPr id="3" name="Content Placeholder 2"/>
          <p:cNvSpPr>
            <a:spLocks noGrp="1"/>
          </p:cNvSpPr>
          <p:nvPr>
            <p:ph idx="1"/>
          </p:nvPr>
        </p:nvSpPr>
        <p:spPr>
          <a:xfrm>
            <a:off x="-8258174" y="1285876"/>
            <a:ext cx="8501062" cy="4762500"/>
          </a:xfrm>
        </p:spPr>
        <p:txBody>
          <a:bodyPr>
            <a:normAutofit fontScale="92500" lnSpcReduction="20000"/>
          </a:bodyPr>
          <a:lstStyle/>
          <a:p>
            <a:pPr marL="355591" indent="-355591">
              <a:lnSpc>
                <a:spcPts val="3360"/>
              </a:lnSpc>
              <a:spcBef>
                <a:spcPts val="1820"/>
              </a:spcBef>
              <a:spcAft>
                <a:spcPts val="1051"/>
              </a:spcAft>
            </a:pPr>
            <a:r>
              <a:rPr lang="fa-IR" dirty="0" smtClean="0">
                <a:latin typeface="Times New Roman"/>
              </a:rPr>
              <a:t>انتخاب وزنی که را کاهش دهد از رابطه ی  بدست می آید و در آن </a:t>
            </a:r>
            <a:r>
              <a:rPr lang="en-US" dirty="0" smtClean="0">
                <a:latin typeface="Times New Roman"/>
              </a:rPr>
              <a:t>The </a:t>
            </a:r>
            <a:r>
              <a:rPr lang="en-US" dirty="0">
                <a:latin typeface="Times New Roman"/>
              </a:rPr>
              <a:t>choice of weight that </a:t>
            </a:r>
            <a:r>
              <a:rPr lang="en-US" dirty="0" err="1">
                <a:latin typeface="Times New Roman"/>
              </a:rPr>
              <a:t>minimises</a:t>
            </a:r>
            <a:r>
              <a:rPr lang="en-US" dirty="0">
                <a:latin typeface="Times New Roman"/>
              </a:rPr>
              <a:t> the variability of the</a:t>
            </a:r>
            <a:r>
              <a:rPr lang="en-US" dirty="0"/>
              <a:t/>
            </a:r>
            <a:br>
              <a:rPr lang="en-US" dirty="0"/>
            </a:br>
            <a:r>
              <a:rPr lang="en-US" dirty="0">
                <a:latin typeface="Times New Roman"/>
              </a:rPr>
              <a:t>summary log OR is </a:t>
            </a:r>
            <a:r>
              <a:rPr lang="en-US" sz="2400" b="1" i="1" dirty="0" err="1">
                <a:latin typeface="Times New Roman"/>
              </a:rPr>
              <a:t>w</a:t>
            </a:r>
            <a:r>
              <a:rPr lang="en-US" sz="2400" b="1" i="1" baseline="-25000" dirty="0" err="1">
                <a:latin typeface="Times New Roman"/>
              </a:rPr>
              <a:t>i</a:t>
            </a:r>
            <a:r>
              <a:rPr lang="en-US" dirty="0">
                <a:latin typeface="Times New Roman"/>
              </a:rPr>
              <a:t> = 1/v</a:t>
            </a:r>
            <a:r>
              <a:rPr lang="en-US" baseline="-25000" dirty="0">
                <a:latin typeface="Times New Roman"/>
              </a:rPr>
              <a:t>;</a:t>
            </a:r>
            <a:r>
              <a:rPr lang="en-US" dirty="0">
                <a:latin typeface="Times New Roman"/>
              </a:rPr>
              <a:t>, where is </a:t>
            </a:r>
            <a:r>
              <a:rPr lang="en-US" sz="2400" b="1" i="1" dirty="0">
                <a:latin typeface="Times New Roman"/>
              </a:rPr>
              <a:t>v</a:t>
            </a:r>
            <a:r>
              <a:rPr lang="en-US" sz="2400" b="1" i="1" baseline="-25000" dirty="0">
                <a:latin typeface="Times New Roman"/>
              </a:rPr>
              <a:t>(</a:t>
            </a:r>
            <a:r>
              <a:rPr lang="en-US" dirty="0">
                <a:latin typeface="Times New Roman"/>
              </a:rPr>
              <a:t> is the variance</a:t>
            </a:r>
            <a:r>
              <a:rPr lang="en-US" dirty="0"/>
              <a:t/>
            </a:r>
            <a:br>
              <a:rPr lang="en-US" dirty="0"/>
            </a:br>
            <a:r>
              <a:rPr lang="en-US" dirty="0">
                <a:latin typeface="Times New Roman"/>
              </a:rPr>
              <a:t>(variance=s.e.</a:t>
            </a:r>
            <a:r>
              <a:rPr lang="en-US" baseline="30000" dirty="0">
                <a:latin typeface="Times New Roman"/>
              </a:rPr>
              <a:t>2</a:t>
            </a:r>
            <a:r>
              <a:rPr lang="en-US" dirty="0">
                <a:latin typeface="Times New Roman"/>
              </a:rPr>
              <a:t>) of the log odds ratio in study </a:t>
            </a:r>
            <a:r>
              <a:rPr lang="en-US" sz="2400" b="1" i="1" dirty="0" err="1">
                <a:latin typeface="Times New Roman"/>
              </a:rPr>
              <a:t>i</a:t>
            </a:r>
            <a:endParaRPr lang="en-US" sz="2400" b="1" i="1" dirty="0">
              <a:latin typeface="Times New Roman"/>
            </a:endParaRPr>
          </a:p>
          <a:p>
            <a:pPr marL="355591" indent="-355591">
              <a:lnSpc>
                <a:spcPts val="3100"/>
              </a:lnSpc>
            </a:pPr>
            <a:r>
              <a:rPr lang="en-US" dirty="0" smtClean="0">
                <a:latin typeface="Times New Roman"/>
              </a:rPr>
              <a:t>The </a:t>
            </a:r>
            <a:r>
              <a:rPr lang="en-US" dirty="0">
                <a:latin typeface="Times New Roman"/>
              </a:rPr>
              <a:t>variance of the pooled log OR is </a:t>
            </a:r>
            <a:r>
              <a:rPr lang="en-US" baseline="30000" dirty="0">
                <a:latin typeface="Times New Roman"/>
              </a:rPr>
              <a:t>k</a:t>
            </a:r>
          </a:p>
          <a:p>
            <a:pPr marL="5854554" indent="0">
              <a:lnSpc>
                <a:spcPts val="3211"/>
              </a:lnSpc>
            </a:pPr>
            <a:r>
              <a:rPr lang="en-US" sz="2900" b="1" i="1" dirty="0">
                <a:latin typeface="Times New Roman"/>
              </a:rPr>
              <a:t>X </a:t>
            </a:r>
            <a:r>
              <a:rPr lang="en-US" sz="2400" b="1" i="1" dirty="0">
                <a:latin typeface="Times New Roman"/>
              </a:rPr>
              <a:t>w </a:t>
            </a:r>
            <a:r>
              <a:rPr lang="en-US" sz="1500" b="1" i="1" spc="100" dirty="0" err="1">
                <a:latin typeface="Times New Roman"/>
              </a:rPr>
              <a:t>i</a:t>
            </a:r>
            <a:endParaRPr lang="en-US" sz="1500" b="1" i="1" spc="100" dirty="0">
              <a:latin typeface="Times New Roman"/>
            </a:endParaRPr>
          </a:p>
          <a:p>
            <a:pPr marL="5854554" indent="0">
              <a:lnSpc>
                <a:spcPts val="1660"/>
              </a:lnSpc>
              <a:spcAft>
                <a:spcPts val="1820"/>
              </a:spcAft>
            </a:pPr>
            <a:r>
              <a:rPr lang="en-US" sz="1500" b="1" i="1" spc="100" dirty="0" err="1">
                <a:latin typeface="Times New Roman"/>
              </a:rPr>
              <a:t>i</a:t>
            </a:r>
            <a:r>
              <a:rPr lang="en-US" sz="1500" b="1" i="1" spc="100" dirty="0">
                <a:latin typeface="Times New Roman"/>
              </a:rPr>
              <a:t> =1</a:t>
            </a:r>
          </a:p>
          <a:p>
            <a:pPr algn="r" rtl="1"/>
            <a:r>
              <a:rPr lang="fa-IR" dirty="0" smtClean="0">
                <a:latin typeface="Times New Roman"/>
              </a:rPr>
              <a:t>اینها برای محاسبه ی فاصله اطمینان ،امار </a:t>
            </a:r>
            <a:r>
              <a:rPr lang="en-US" dirty="0" smtClean="0">
                <a:latin typeface="Times New Roman"/>
              </a:rPr>
              <a:t>z</a:t>
            </a:r>
            <a:r>
              <a:rPr lang="fa-IR" dirty="0" smtClean="0">
                <a:latin typeface="Times New Roman"/>
              </a:rPr>
              <a:t> و بنابراین محاسبه </a:t>
            </a:r>
            <a:r>
              <a:rPr lang="en-US" dirty="0" smtClean="0">
                <a:latin typeface="Times New Roman"/>
              </a:rPr>
              <a:t>p value </a:t>
            </a:r>
            <a:r>
              <a:rPr lang="fa-IR" dirty="0" smtClean="0">
                <a:latin typeface="Times New Roman"/>
              </a:rPr>
              <a:t> برای </a:t>
            </a:r>
            <a:r>
              <a:rPr lang="en-US" dirty="0">
                <a:latin typeface="Times New Roman"/>
              </a:rPr>
              <a:t>pooled log odds </a:t>
            </a:r>
            <a:r>
              <a:rPr lang="en-US" dirty="0" smtClean="0">
                <a:latin typeface="Times New Roman"/>
              </a:rPr>
              <a:t>ratio</a:t>
            </a:r>
            <a:r>
              <a:rPr lang="fa-IR" dirty="0" smtClean="0">
                <a:latin typeface="Times New Roman"/>
              </a:rPr>
              <a:t> استفاده می </a:t>
            </a:r>
            <a:r>
              <a:rPr lang="fa-IR" dirty="0" smtClean="0">
                <a:latin typeface="Times New Roman"/>
              </a:rPr>
              <a:t>شود</a:t>
            </a:r>
            <a:endParaRPr lang="fa-IR" dirty="0" smtClean="0">
              <a:latin typeface="Times New Roman"/>
            </a:endParaRPr>
          </a:p>
          <a:p>
            <a:pPr algn="r" rtl="1"/>
            <a:r>
              <a:rPr lang="fa-IR" dirty="0" smtClean="0">
                <a:latin typeface="Times New Roman"/>
              </a:rPr>
              <a:t>این ها به یک </a:t>
            </a:r>
            <a:r>
              <a:rPr lang="en-US" dirty="0" smtClean="0">
                <a:latin typeface="Times New Roman"/>
              </a:rPr>
              <a:t>odds ratio </a:t>
            </a:r>
            <a:r>
              <a:rPr lang="fa-IR" dirty="0" smtClean="0">
                <a:latin typeface="Times New Roman"/>
              </a:rPr>
              <a:t> با فاصله اطمینان 95% تبدیل می </a:t>
            </a:r>
            <a:r>
              <a:rPr lang="fa-IR" dirty="0" smtClean="0">
                <a:latin typeface="Times New Roman"/>
              </a:rPr>
              <a:t>شوند.</a:t>
            </a:r>
            <a:endParaRPr lang="fa-IR" dirty="0" smtClean="0">
              <a:latin typeface="Times New Roman"/>
            </a:endParaRPr>
          </a:p>
          <a:p>
            <a:pPr marL="0" indent="0" algn="r" rtl="1">
              <a:buNone/>
            </a:pPr>
            <a:endParaRPr lang="fa-IR" dirty="0">
              <a:latin typeface="Times New Roman"/>
            </a:endParaRPr>
          </a:p>
        </p:txBody>
      </p:sp>
    </p:spTree>
    <p:extLst>
      <p:ext uri="{BB962C8B-B14F-4D97-AF65-F5344CB8AC3E}">
        <p14:creationId xmlns:p14="http://schemas.microsoft.com/office/powerpoint/2010/main" val="227508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5984" y="929178"/>
            <a:ext cx="1705523" cy="1192031"/>
          </a:xfrm>
          <a:prstGeom prst="rect">
            <a:avLst/>
          </a:prstGeom>
        </p:spPr>
      </p:pic>
      <p:pic>
        <p:nvPicPr>
          <p:cNvPr id="3" name="Picture 2"/>
          <p:cNvPicPr>
            <a:picLocks noChangeAspect="1"/>
          </p:cNvPicPr>
          <p:nvPr/>
        </p:nvPicPr>
        <p:blipFill>
          <a:blip r:embed="rId3"/>
          <a:stretch>
            <a:fillRect/>
          </a:stretch>
        </p:blipFill>
        <p:spPr>
          <a:xfrm>
            <a:off x="3008546" y="2356559"/>
            <a:ext cx="1601601" cy="3087055"/>
          </a:xfrm>
          <a:prstGeom prst="rect">
            <a:avLst/>
          </a:prstGeom>
        </p:spPr>
      </p:pic>
      <p:pic>
        <p:nvPicPr>
          <p:cNvPr id="4" name="Picture 3"/>
          <p:cNvPicPr>
            <a:picLocks noChangeAspect="1"/>
          </p:cNvPicPr>
          <p:nvPr/>
        </p:nvPicPr>
        <p:blipFill>
          <a:blip r:embed="rId4"/>
          <a:stretch>
            <a:fillRect/>
          </a:stretch>
        </p:blipFill>
        <p:spPr>
          <a:xfrm>
            <a:off x="2219967" y="6171055"/>
            <a:ext cx="372892" cy="238407"/>
          </a:xfrm>
          <a:prstGeom prst="rect">
            <a:avLst/>
          </a:prstGeom>
        </p:spPr>
      </p:pic>
      <p:pic>
        <p:nvPicPr>
          <p:cNvPr id="5" name="Picture 4"/>
          <p:cNvPicPr>
            <a:picLocks noChangeAspect="1"/>
          </p:cNvPicPr>
          <p:nvPr/>
        </p:nvPicPr>
        <p:blipFill>
          <a:blip r:embed="rId5"/>
          <a:stretch>
            <a:fillRect/>
          </a:stretch>
        </p:blipFill>
        <p:spPr>
          <a:xfrm>
            <a:off x="5374266" y="6171055"/>
            <a:ext cx="308707" cy="238407"/>
          </a:xfrm>
          <a:prstGeom prst="rect">
            <a:avLst/>
          </a:prstGeom>
        </p:spPr>
      </p:pic>
      <p:sp>
        <p:nvSpPr>
          <p:cNvPr id="6" name="Rectangle 5"/>
          <p:cNvSpPr/>
          <p:nvPr/>
        </p:nvSpPr>
        <p:spPr>
          <a:xfrm>
            <a:off x="340227" y="541000"/>
            <a:ext cx="1821668" cy="5348859"/>
          </a:xfrm>
          <a:prstGeom prst="rect">
            <a:avLst/>
          </a:prstGeom>
        </p:spPr>
        <p:txBody>
          <a:bodyPr lIns="0" tIns="0" rIns="0" bIns="0">
            <a:normAutofit fontScale="97500"/>
          </a:bodyPr>
          <a:lstStyle/>
          <a:p>
            <a:pPr algn="just">
              <a:lnSpc>
                <a:spcPts val="2016"/>
              </a:lnSpc>
              <a:spcAft>
                <a:spcPts val="351"/>
              </a:spcAft>
            </a:pPr>
            <a:r>
              <a:rPr lang="en-US" sz="1805">
                <a:solidFill>
                  <a:srgbClr val="3333CC"/>
                </a:solidFill>
                <a:latin typeface="Arial"/>
              </a:rPr>
              <a:t>Study</a:t>
            </a:r>
          </a:p>
          <a:p>
            <a:pPr algn="just">
              <a:lnSpc>
                <a:spcPts val="1675"/>
              </a:lnSpc>
            </a:pPr>
            <a:r>
              <a:rPr lang="en-US" sz="1304">
                <a:latin typeface="Arial"/>
              </a:rPr>
              <a:t>Fletcher </a:t>
            </a:r>
            <a:r>
              <a:rPr lang="en-US" sz="1504" b="1" i="1">
                <a:latin typeface="Arial"/>
              </a:rPr>
              <a:t>&lt;</a:t>
            </a:r>
            <a:r>
              <a:rPr lang="en-US" sz="1304">
                <a:latin typeface="Arial"/>
              </a:rPr>
              <a:t>-</a:t>
            </a:r>
          </a:p>
          <a:p>
            <a:pPr algn="just">
              <a:lnSpc>
                <a:spcPts val="1661"/>
              </a:lnSpc>
            </a:pPr>
            <a:r>
              <a:rPr lang="en-US" sz="1304">
                <a:latin typeface="Arial"/>
              </a:rPr>
              <a:t>Dewar</a:t>
            </a:r>
          </a:p>
          <a:p>
            <a:pPr algn="just">
              <a:lnSpc>
                <a:spcPts val="1661"/>
              </a:lnSpc>
            </a:pPr>
            <a:r>
              <a:rPr lang="en-US" sz="1304">
                <a:latin typeface="Arial"/>
              </a:rPr>
              <a:t>1st European</a:t>
            </a:r>
          </a:p>
          <a:p>
            <a:pPr algn="just">
              <a:lnSpc>
                <a:spcPts val="1455"/>
              </a:lnSpc>
            </a:pPr>
            <a:r>
              <a:rPr lang="en-US" sz="1304">
                <a:latin typeface="Arial"/>
              </a:rPr>
              <a:t>Heikinheimo</a:t>
            </a:r>
          </a:p>
          <a:p>
            <a:pPr algn="just">
              <a:lnSpc>
                <a:spcPts val="1455"/>
              </a:lnSpc>
            </a:pPr>
            <a:r>
              <a:rPr lang="en-US" sz="1304">
                <a:latin typeface="Arial"/>
              </a:rPr>
              <a:t>Italian</a:t>
            </a:r>
          </a:p>
          <a:p>
            <a:pPr>
              <a:lnSpc>
                <a:spcPts val="1613"/>
              </a:lnSpc>
            </a:pPr>
            <a:r>
              <a:rPr lang="en-US" sz="1304">
                <a:latin typeface="Arial"/>
              </a:rPr>
              <a:t>2nd European</a:t>
            </a:r>
            <a:r>
              <a:rPr sz="1805"/>
              <a:t/>
            </a:r>
            <a:br>
              <a:rPr sz="1805"/>
            </a:br>
            <a:r>
              <a:rPr lang="en-US" sz="1304">
                <a:latin typeface="Arial"/>
              </a:rPr>
              <a:t>2nd Frankfurt</a:t>
            </a:r>
            <a:r>
              <a:rPr sz="1805"/>
              <a:t/>
            </a:r>
            <a:br>
              <a:rPr sz="1805"/>
            </a:br>
            <a:r>
              <a:rPr lang="en-US" sz="1304">
                <a:latin typeface="Arial"/>
              </a:rPr>
              <a:t>1st Australian</a:t>
            </a:r>
            <a:r>
              <a:rPr sz="1805"/>
              <a:t/>
            </a:r>
            <a:br>
              <a:rPr sz="1805"/>
            </a:br>
            <a:r>
              <a:rPr lang="en-US" sz="1304">
                <a:latin typeface="Arial"/>
              </a:rPr>
              <a:t>NHLBI SMIT</a:t>
            </a:r>
            <a:r>
              <a:rPr sz="1805"/>
              <a:t/>
            </a:r>
            <a:br>
              <a:rPr sz="1805"/>
            </a:br>
            <a:r>
              <a:rPr lang="en-US" sz="1304">
                <a:latin typeface="Arial"/>
              </a:rPr>
              <a:t>Valere</a:t>
            </a:r>
            <a:r>
              <a:rPr sz="1805"/>
              <a:t/>
            </a:r>
            <a:br>
              <a:rPr sz="1805"/>
            </a:br>
            <a:r>
              <a:rPr lang="en-US" sz="1304">
                <a:latin typeface="Arial"/>
              </a:rPr>
              <a:t>Frank</a:t>
            </a:r>
            <a:r>
              <a:rPr sz="1805"/>
              <a:t/>
            </a:r>
            <a:br>
              <a:rPr sz="1805"/>
            </a:br>
            <a:r>
              <a:rPr lang="en-US" sz="1304">
                <a:latin typeface="Arial"/>
              </a:rPr>
              <a:t>UK Collab</a:t>
            </a:r>
            <a:r>
              <a:rPr sz="1805"/>
              <a:t/>
            </a:r>
            <a:br>
              <a:rPr sz="1805"/>
            </a:br>
            <a:r>
              <a:rPr lang="en-US" sz="1304">
                <a:latin typeface="Arial"/>
              </a:rPr>
              <a:t>Klein</a:t>
            </a:r>
            <a:r>
              <a:rPr sz="1805"/>
              <a:t/>
            </a:r>
            <a:br>
              <a:rPr sz="1805"/>
            </a:br>
            <a:r>
              <a:rPr lang="en-US" sz="1304">
                <a:latin typeface="Arial"/>
              </a:rPr>
              <a:t>Austrian</a:t>
            </a:r>
          </a:p>
          <a:p>
            <a:pPr algn="just">
              <a:lnSpc>
                <a:spcPts val="1613"/>
              </a:lnSpc>
            </a:pPr>
            <a:r>
              <a:rPr lang="en-US" sz="1304">
                <a:latin typeface="Arial"/>
              </a:rPr>
              <a:t>Lasierra </a:t>
            </a:r>
            <a:r>
              <a:rPr lang="en-US" sz="1504" b="1" i="1">
                <a:latin typeface="Arial"/>
              </a:rPr>
              <a:t>&lt;</a:t>
            </a:r>
            <a:r>
              <a:rPr lang="en-US" sz="1304">
                <a:latin typeface="Arial"/>
              </a:rPr>
              <a:t>-</a:t>
            </a:r>
          </a:p>
          <a:p>
            <a:pPr algn="just">
              <a:lnSpc>
                <a:spcPts val="1455"/>
              </a:lnSpc>
            </a:pPr>
            <a:r>
              <a:rPr lang="en-US" sz="1304">
                <a:latin typeface="Arial"/>
              </a:rPr>
              <a:t>N German</a:t>
            </a:r>
          </a:p>
          <a:p>
            <a:pPr algn="just">
              <a:lnSpc>
                <a:spcPts val="1661"/>
              </a:lnSpc>
            </a:pPr>
            <a:r>
              <a:rPr lang="en-US" sz="1304">
                <a:latin typeface="Arial"/>
              </a:rPr>
              <a:t>Witchitz</a:t>
            </a:r>
          </a:p>
          <a:p>
            <a:pPr algn="just">
              <a:lnSpc>
                <a:spcPts val="1661"/>
              </a:lnSpc>
            </a:pPr>
            <a:r>
              <a:rPr lang="en-US" sz="1304">
                <a:latin typeface="Arial"/>
              </a:rPr>
              <a:t>2nd Australian</a:t>
            </a:r>
          </a:p>
          <a:p>
            <a:pPr algn="just">
              <a:lnSpc>
                <a:spcPts val="1455"/>
              </a:lnSpc>
            </a:pPr>
            <a:r>
              <a:rPr lang="en-US" sz="1304">
                <a:latin typeface="Arial"/>
              </a:rPr>
              <a:t>3rd European</a:t>
            </a:r>
          </a:p>
          <a:p>
            <a:pPr algn="just">
              <a:lnSpc>
                <a:spcPts val="1661"/>
              </a:lnSpc>
            </a:pPr>
            <a:r>
              <a:rPr lang="en-US" sz="1304">
                <a:latin typeface="Arial"/>
              </a:rPr>
              <a:t>ISAM</a:t>
            </a:r>
          </a:p>
          <a:p>
            <a:pPr algn="just">
              <a:lnSpc>
                <a:spcPts val="1661"/>
              </a:lnSpc>
            </a:pPr>
            <a:r>
              <a:rPr lang="en-US" sz="1304">
                <a:latin typeface="Arial"/>
              </a:rPr>
              <a:t>GISSI-1</a:t>
            </a:r>
          </a:p>
          <a:p>
            <a:pPr algn="just">
              <a:lnSpc>
                <a:spcPts val="1455"/>
              </a:lnSpc>
              <a:spcAft>
                <a:spcPts val="1475"/>
              </a:spcAft>
            </a:pPr>
            <a:r>
              <a:rPr lang="en-US" sz="1304">
                <a:latin typeface="Arial"/>
              </a:rPr>
              <a:t>ISIS-2</a:t>
            </a:r>
          </a:p>
          <a:p>
            <a:pPr algn="just">
              <a:lnSpc>
                <a:spcPts val="2016"/>
              </a:lnSpc>
            </a:pPr>
            <a:r>
              <a:rPr lang="en-US" sz="1805" b="1">
                <a:solidFill>
                  <a:srgbClr val="3333CC"/>
                </a:solidFill>
                <a:latin typeface="Arial"/>
              </a:rPr>
              <a:t>Overall (95% CI)</a:t>
            </a:r>
          </a:p>
        </p:txBody>
      </p:sp>
      <p:sp>
        <p:nvSpPr>
          <p:cNvPr id="7" name="Rectangle 6"/>
          <p:cNvSpPr/>
          <p:nvPr/>
        </p:nvSpPr>
        <p:spPr>
          <a:xfrm>
            <a:off x="5438456" y="5923479"/>
            <a:ext cx="67243" cy="146712"/>
          </a:xfrm>
          <a:prstGeom prst="rect">
            <a:avLst/>
          </a:prstGeom>
        </p:spPr>
        <p:txBody>
          <a:bodyPr wrap="none" lIns="0" tIns="0" rIns="0" bIns="0">
            <a:normAutofit fontScale="25000" lnSpcReduction="20000"/>
          </a:bodyPr>
          <a:lstStyle/>
          <a:p>
            <a:pPr>
              <a:lnSpc>
                <a:spcPts val="1444"/>
              </a:lnSpc>
            </a:pPr>
            <a:r>
              <a:rPr lang="en-US" sz="1304" b="1">
                <a:latin typeface="Times New Roman"/>
              </a:rPr>
              <a:t>T</a:t>
            </a:r>
          </a:p>
        </p:txBody>
      </p:sp>
      <p:sp>
        <p:nvSpPr>
          <p:cNvPr id="8" name="Rectangle 7"/>
          <p:cNvSpPr/>
          <p:nvPr/>
        </p:nvSpPr>
        <p:spPr>
          <a:xfrm>
            <a:off x="6159787" y="244519"/>
            <a:ext cx="1002529" cy="226180"/>
          </a:xfrm>
          <a:prstGeom prst="rect">
            <a:avLst/>
          </a:prstGeom>
        </p:spPr>
        <p:txBody>
          <a:bodyPr wrap="none" lIns="0" tIns="0" rIns="0" bIns="0">
            <a:normAutofit fontScale="25000" lnSpcReduction="20000"/>
          </a:bodyPr>
          <a:lstStyle/>
          <a:p>
            <a:pPr>
              <a:lnSpc>
                <a:spcPts val="2016"/>
              </a:lnSpc>
            </a:pPr>
            <a:r>
              <a:rPr lang="en-US" sz="1805">
                <a:solidFill>
                  <a:srgbClr val="3333CC"/>
                </a:solidFill>
                <a:latin typeface="Arial"/>
              </a:rPr>
              <a:t>Risk ratio</a:t>
            </a:r>
          </a:p>
        </p:txBody>
      </p:sp>
      <p:graphicFrame>
        <p:nvGraphicFramePr>
          <p:cNvPr id="9" name="Table 8"/>
          <p:cNvGraphicFramePr>
            <a:graphicFrameLocks noGrp="1"/>
          </p:cNvGraphicFramePr>
          <p:nvPr/>
        </p:nvGraphicFramePr>
        <p:xfrm>
          <a:off x="6162845" y="541003"/>
          <a:ext cx="2698881" cy="5374182"/>
        </p:xfrm>
        <a:graphic>
          <a:graphicData uri="http://schemas.openxmlformats.org/drawingml/2006/table">
            <a:tbl>
              <a:tblPr/>
              <a:tblGrid>
                <a:gridCol w="1528245">
                  <a:extLst>
                    <a:ext uri="{9D8B030D-6E8A-4147-A177-3AD203B41FA5}">
                      <a16:colId xmlns:a16="http://schemas.microsoft.com/office/drawing/2014/main" xmlns="" val="20000"/>
                    </a:ext>
                  </a:extLst>
                </a:gridCol>
                <a:gridCol w="1170636">
                  <a:extLst>
                    <a:ext uri="{9D8B030D-6E8A-4147-A177-3AD203B41FA5}">
                      <a16:colId xmlns:a16="http://schemas.microsoft.com/office/drawing/2014/main" xmlns="" val="20001"/>
                    </a:ext>
                  </a:extLst>
                </a:gridCol>
              </a:tblGrid>
              <a:tr h="307933">
                <a:tc>
                  <a:txBody>
                    <a:bodyPr/>
                    <a:lstStyle/>
                    <a:p>
                      <a:pPr indent="0">
                        <a:lnSpc>
                          <a:spcPts val="2010"/>
                        </a:lnSpc>
                      </a:pPr>
                      <a:r>
                        <a:rPr lang="en-US" sz="1900">
                          <a:solidFill>
                            <a:srgbClr val="3333CC"/>
                          </a:solidFill>
                          <a:latin typeface="Arial"/>
                        </a:rPr>
                        <a:t>(95% CI)</a:t>
                      </a:r>
                    </a:p>
                  </a:txBody>
                  <a:tcPr marL="0" marR="0" marT="0" marB="0"/>
                </a:tc>
                <a:tc>
                  <a:txBody>
                    <a:bodyPr/>
                    <a:lstStyle/>
                    <a:p>
                      <a:pPr indent="0" algn="r">
                        <a:lnSpc>
                          <a:spcPts val="2010"/>
                        </a:lnSpc>
                      </a:pPr>
                      <a:r>
                        <a:rPr lang="en-US" sz="1900">
                          <a:solidFill>
                            <a:srgbClr val="3333CC"/>
                          </a:solidFill>
                          <a:latin typeface="Arial"/>
                        </a:rPr>
                        <a:t>% Weight</a:t>
                      </a:r>
                    </a:p>
                  </a:txBody>
                  <a:tcPr marL="0" marR="0" marT="0" marB="0"/>
                </a:tc>
                <a:extLst>
                  <a:ext uri="{0D108BD9-81ED-4DB2-BD59-A6C34878D82A}">
                    <a16:rowId xmlns:a16="http://schemas.microsoft.com/office/drawing/2014/main" xmlns="" val="10000"/>
                  </a:ext>
                </a:extLst>
              </a:tr>
              <a:tr h="256745">
                <a:tc>
                  <a:txBody>
                    <a:bodyPr/>
                    <a:lstStyle/>
                    <a:p>
                      <a:pPr indent="0">
                        <a:lnSpc>
                          <a:spcPts val="1450"/>
                        </a:lnSpc>
                      </a:pPr>
                      <a:r>
                        <a:rPr lang="en-US" sz="1300">
                          <a:latin typeface="Arial"/>
                        </a:rPr>
                        <a:t>0.23 (0.03,1.75)</a:t>
                      </a:r>
                    </a:p>
                  </a:txBody>
                  <a:tcPr marL="0" marR="0" marT="0" marB="0" anchor="b"/>
                </a:tc>
                <a:tc>
                  <a:txBody>
                    <a:bodyPr/>
                    <a:lstStyle/>
                    <a:p>
                      <a:pPr indent="0" algn="r">
                        <a:lnSpc>
                          <a:spcPts val="1450"/>
                        </a:lnSpc>
                      </a:pPr>
                      <a:r>
                        <a:rPr lang="en-US" sz="1300">
                          <a:latin typeface="Arial"/>
                        </a:rPr>
                        <a:t>0.2</a:t>
                      </a:r>
                    </a:p>
                  </a:txBody>
                  <a:tcPr marL="0" marR="0" marT="0" marB="0" anchor="b"/>
                </a:tc>
                <a:extLst>
                  <a:ext uri="{0D108BD9-81ED-4DB2-BD59-A6C34878D82A}">
                    <a16:rowId xmlns:a16="http://schemas.microsoft.com/office/drawing/2014/main" xmlns="" val="10001"/>
                  </a:ext>
                </a:extLst>
              </a:tr>
              <a:tr h="229024">
                <a:tc>
                  <a:txBody>
                    <a:bodyPr/>
                    <a:lstStyle/>
                    <a:p>
                      <a:pPr indent="0">
                        <a:lnSpc>
                          <a:spcPts val="1450"/>
                        </a:lnSpc>
                      </a:pPr>
                      <a:r>
                        <a:rPr lang="en-US" sz="1300">
                          <a:latin typeface="Arial"/>
                        </a:rPr>
                        <a:t>0.57 (0.20,1.66)</a:t>
                      </a:r>
                    </a:p>
                  </a:txBody>
                  <a:tcPr marL="0" marR="0" marT="0" marB="0"/>
                </a:tc>
                <a:tc>
                  <a:txBody>
                    <a:bodyPr/>
                    <a:lstStyle/>
                    <a:p>
                      <a:pPr indent="0" algn="r">
                        <a:lnSpc>
                          <a:spcPts val="1450"/>
                        </a:lnSpc>
                      </a:pPr>
                      <a:r>
                        <a:rPr lang="en-US" sz="1300">
                          <a:latin typeface="Arial"/>
                        </a:rPr>
                        <a:t>0.3</a:t>
                      </a:r>
                    </a:p>
                  </a:txBody>
                  <a:tcPr marL="0" marR="0" marT="0" marB="0"/>
                </a:tc>
                <a:extLst>
                  <a:ext uri="{0D108BD9-81ED-4DB2-BD59-A6C34878D82A}">
                    <a16:rowId xmlns:a16="http://schemas.microsoft.com/office/drawing/2014/main" xmlns="" val="10002"/>
                  </a:ext>
                </a:extLst>
              </a:tr>
              <a:tr h="229024">
                <a:tc>
                  <a:txBody>
                    <a:bodyPr/>
                    <a:lstStyle/>
                    <a:p>
                      <a:pPr indent="0">
                        <a:lnSpc>
                          <a:spcPts val="1450"/>
                        </a:lnSpc>
                      </a:pPr>
                      <a:r>
                        <a:rPr lang="en-US" sz="1300">
                          <a:latin typeface="Arial"/>
                        </a:rPr>
                        <a:t>1.35 (0.74,2.45)</a:t>
                      </a:r>
                    </a:p>
                  </a:txBody>
                  <a:tcPr marL="0" marR="0" marT="0" marB="0" anchor="b"/>
                </a:tc>
                <a:tc>
                  <a:txBody>
                    <a:bodyPr/>
                    <a:lstStyle/>
                    <a:p>
                      <a:pPr indent="0" algn="r">
                        <a:lnSpc>
                          <a:spcPts val="1450"/>
                        </a:lnSpc>
                      </a:pPr>
                      <a:r>
                        <a:rPr lang="en-US" sz="1300">
                          <a:latin typeface="Arial"/>
                        </a:rPr>
                        <a:t>0.6</a:t>
                      </a:r>
                    </a:p>
                  </a:txBody>
                  <a:tcPr marL="0" marR="0" marT="0" marB="0" anchor="b"/>
                </a:tc>
                <a:extLst>
                  <a:ext uri="{0D108BD9-81ED-4DB2-BD59-A6C34878D82A}">
                    <a16:rowId xmlns:a16="http://schemas.microsoft.com/office/drawing/2014/main" xmlns="" val="10003"/>
                  </a:ext>
                </a:extLst>
              </a:tr>
              <a:tr h="229024">
                <a:tc>
                  <a:txBody>
                    <a:bodyPr/>
                    <a:lstStyle/>
                    <a:p>
                      <a:pPr indent="0">
                        <a:lnSpc>
                          <a:spcPts val="1450"/>
                        </a:lnSpc>
                      </a:pPr>
                      <a:r>
                        <a:rPr lang="en-US" sz="1300">
                          <a:latin typeface="Arial"/>
                        </a:rPr>
                        <a:t>1.22 (0.67,2.24)</a:t>
                      </a:r>
                    </a:p>
                  </a:txBody>
                  <a:tcPr marL="0" marR="0" marT="0" marB="0"/>
                </a:tc>
                <a:tc>
                  <a:txBody>
                    <a:bodyPr/>
                    <a:lstStyle/>
                    <a:p>
                      <a:pPr indent="0" algn="r">
                        <a:lnSpc>
                          <a:spcPts val="1450"/>
                        </a:lnSpc>
                      </a:pPr>
                      <a:r>
                        <a:rPr lang="en-US" sz="1300">
                          <a:latin typeface="Arial"/>
                        </a:rPr>
                        <a:t>0.7</a:t>
                      </a:r>
                    </a:p>
                  </a:txBody>
                  <a:tcPr marL="0" marR="0" marT="0" marB="0"/>
                </a:tc>
                <a:extLst>
                  <a:ext uri="{0D108BD9-81ED-4DB2-BD59-A6C34878D82A}">
                    <a16:rowId xmlns:a16="http://schemas.microsoft.com/office/drawing/2014/main" xmlns="" val="10004"/>
                  </a:ext>
                </a:extLst>
              </a:tr>
              <a:tr h="229024">
                <a:tc>
                  <a:txBody>
                    <a:bodyPr/>
                    <a:lstStyle/>
                    <a:p>
                      <a:pPr indent="0">
                        <a:lnSpc>
                          <a:spcPts val="1450"/>
                        </a:lnSpc>
                      </a:pPr>
                      <a:r>
                        <a:rPr lang="en-US" sz="1300">
                          <a:latin typeface="Arial"/>
                        </a:rPr>
                        <a:t>1.01 (0.55,1.85)</a:t>
                      </a:r>
                    </a:p>
                  </a:txBody>
                  <a:tcPr marL="0" marR="0" marT="0" marB="0"/>
                </a:tc>
                <a:tc>
                  <a:txBody>
                    <a:bodyPr/>
                    <a:lstStyle/>
                    <a:p>
                      <a:pPr indent="0" algn="r">
                        <a:lnSpc>
                          <a:spcPts val="1450"/>
                        </a:lnSpc>
                      </a:pPr>
                      <a:r>
                        <a:rPr lang="en-US" sz="1300">
                          <a:latin typeface="Arial"/>
                        </a:rPr>
                        <a:t>0.8</a:t>
                      </a:r>
                    </a:p>
                  </a:txBody>
                  <a:tcPr marL="0" marR="0" marT="0" marB="0" anchor="b"/>
                </a:tc>
                <a:extLst>
                  <a:ext uri="{0D108BD9-81ED-4DB2-BD59-A6C34878D82A}">
                    <a16:rowId xmlns:a16="http://schemas.microsoft.com/office/drawing/2014/main" xmlns="" val="10005"/>
                  </a:ext>
                </a:extLst>
              </a:tr>
              <a:tr h="229024">
                <a:tc>
                  <a:txBody>
                    <a:bodyPr/>
                    <a:lstStyle/>
                    <a:p>
                      <a:pPr indent="0">
                        <a:lnSpc>
                          <a:spcPts val="1450"/>
                        </a:lnSpc>
                      </a:pPr>
                      <a:r>
                        <a:rPr lang="en-US" sz="1300">
                          <a:latin typeface="Arial"/>
                        </a:rPr>
                        <a:t>0.70 (0.53,0.92)</a:t>
                      </a:r>
                    </a:p>
                  </a:txBody>
                  <a:tcPr marL="0" marR="0" marT="0" marB="0" anchor="b"/>
                </a:tc>
                <a:tc>
                  <a:txBody>
                    <a:bodyPr/>
                    <a:lstStyle/>
                    <a:p>
                      <a:pPr indent="0" algn="r">
                        <a:lnSpc>
                          <a:spcPts val="1450"/>
                        </a:lnSpc>
                      </a:pPr>
                      <a:r>
                        <a:rPr lang="en-US" sz="1300">
                          <a:latin typeface="Arial"/>
                        </a:rPr>
                        <a:t>4.1</a:t>
                      </a:r>
                    </a:p>
                  </a:txBody>
                  <a:tcPr marL="0" marR="0" marT="0" marB="0" anchor="b"/>
                </a:tc>
                <a:extLst>
                  <a:ext uri="{0D108BD9-81ED-4DB2-BD59-A6C34878D82A}">
                    <a16:rowId xmlns:a16="http://schemas.microsoft.com/office/drawing/2014/main" xmlns="" val="10006"/>
                  </a:ext>
                </a:extLst>
              </a:tr>
              <a:tr h="229024">
                <a:tc>
                  <a:txBody>
                    <a:bodyPr/>
                    <a:lstStyle/>
                    <a:p>
                      <a:pPr indent="0">
                        <a:lnSpc>
                          <a:spcPts val="1450"/>
                        </a:lnSpc>
                      </a:pPr>
                      <a:r>
                        <a:rPr lang="en-US" sz="1300">
                          <a:latin typeface="Arial"/>
                        </a:rPr>
                        <a:t>0.46 (0.25,0.83)</a:t>
                      </a:r>
                    </a:p>
                  </a:txBody>
                  <a:tcPr marL="0" marR="0" marT="0" marB="0"/>
                </a:tc>
                <a:tc>
                  <a:txBody>
                    <a:bodyPr/>
                    <a:lstStyle/>
                    <a:p>
                      <a:pPr indent="0" algn="r">
                        <a:lnSpc>
                          <a:spcPts val="1450"/>
                        </a:lnSpc>
                      </a:pPr>
                      <a:r>
                        <a:rPr lang="en-US" sz="1300">
                          <a:latin typeface="Arial"/>
                        </a:rPr>
                        <a:t>1.2</a:t>
                      </a:r>
                    </a:p>
                  </a:txBody>
                  <a:tcPr marL="0" marR="0" marT="0" marB="0" anchor="b"/>
                </a:tc>
                <a:extLst>
                  <a:ext uri="{0D108BD9-81ED-4DB2-BD59-A6C34878D82A}">
                    <a16:rowId xmlns:a16="http://schemas.microsoft.com/office/drawing/2014/main" xmlns="" val="10007"/>
                  </a:ext>
                </a:extLst>
              </a:tr>
              <a:tr h="229024">
                <a:tc>
                  <a:txBody>
                    <a:bodyPr/>
                    <a:lstStyle/>
                    <a:p>
                      <a:pPr indent="0">
                        <a:lnSpc>
                          <a:spcPts val="1450"/>
                        </a:lnSpc>
                      </a:pPr>
                      <a:r>
                        <a:rPr lang="en-US" sz="1300">
                          <a:latin typeface="Arial"/>
                        </a:rPr>
                        <a:t>0.78 (0.48,1.27)</a:t>
                      </a:r>
                    </a:p>
                  </a:txBody>
                  <a:tcPr marL="0" marR="0" marT="0" marB="0"/>
                </a:tc>
                <a:tc>
                  <a:txBody>
                    <a:bodyPr/>
                    <a:lstStyle/>
                    <a:p>
                      <a:pPr indent="0" algn="r">
                        <a:lnSpc>
                          <a:spcPts val="1450"/>
                        </a:lnSpc>
                      </a:pPr>
                      <a:r>
                        <a:rPr lang="en-US" sz="1300">
                          <a:latin typeface="Arial"/>
                        </a:rPr>
                        <a:t>1.4</a:t>
                      </a:r>
                    </a:p>
                  </a:txBody>
                  <a:tcPr marL="0" marR="0" marT="0" marB="0"/>
                </a:tc>
                <a:extLst>
                  <a:ext uri="{0D108BD9-81ED-4DB2-BD59-A6C34878D82A}">
                    <a16:rowId xmlns:a16="http://schemas.microsoft.com/office/drawing/2014/main" xmlns="" val="10008"/>
                  </a:ext>
                </a:extLst>
              </a:tr>
              <a:tr h="229024">
                <a:tc>
                  <a:txBody>
                    <a:bodyPr/>
                    <a:lstStyle/>
                    <a:p>
                      <a:pPr indent="0">
                        <a:lnSpc>
                          <a:spcPts val="1450"/>
                        </a:lnSpc>
                      </a:pPr>
                      <a:r>
                        <a:rPr lang="en-US" sz="1300">
                          <a:latin typeface="Arial"/>
                        </a:rPr>
                        <a:t>2.38 (0.65,8.71)</a:t>
                      </a:r>
                    </a:p>
                  </a:txBody>
                  <a:tcPr marL="0" marR="0" marT="0" marB="0" anchor="b"/>
                </a:tc>
                <a:tc>
                  <a:txBody>
                    <a:bodyPr/>
                    <a:lstStyle/>
                    <a:p>
                      <a:pPr indent="0" algn="r">
                        <a:lnSpc>
                          <a:spcPts val="1450"/>
                        </a:lnSpc>
                      </a:pPr>
                      <a:r>
                        <a:rPr lang="en-US" sz="1300">
                          <a:latin typeface="Arial"/>
                        </a:rPr>
                        <a:t>0.1</a:t>
                      </a:r>
                    </a:p>
                  </a:txBody>
                  <a:tcPr marL="0" marR="0" marT="0" marB="0" anchor="b"/>
                </a:tc>
                <a:extLst>
                  <a:ext uri="{0D108BD9-81ED-4DB2-BD59-A6C34878D82A}">
                    <a16:rowId xmlns:a16="http://schemas.microsoft.com/office/drawing/2014/main" xmlns="" val="10009"/>
                  </a:ext>
                </a:extLst>
              </a:tr>
              <a:tr h="229024">
                <a:tc>
                  <a:txBody>
                    <a:bodyPr/>
                    <a:lstStyle/>
                    <a:p>
                      <a:pPr indent="0">
                        <a:lnSpc>
                          <a:spcPts val="1450"/>
                        </a:lnSpc>
                      </a:pPr>
                      <a:r>
                        <a:rPr lang="en-US" sz="1300">
                          <a:latin typeface="Arial"/>
                        </a:rPr>
                        <a:t>1.05 (0.48,2.28)</a:t>
                      </a:r>
                    </a:p>
                  </a:txBody>
                  <a:tcPr marL="0" marR="0" marT="0" marB="0"/>
                </a:tc>
                <a:tc>
                  <a:txBody>
                    <a:bodyPr/>
                    <a:lstStyle/>
                    <a:p>
                      <a:pPr indent="0" algn="r">
                        <a:lnSpc>
                          <a:spcPts val="1450"/>
                        </a:lnSpc>
                      </a:pPr>
                      <a:r>
                        <a:rPr lang="en-US" sz="1300">
                          <a:latin typeface="Arial"/>
                        </a:rPr>
                        <a:t>0.4</a:t>
                      </a:r>
                    </a:p>
                  </a:txBody>
                  <a:tcPr marL="0" marR="0" marT="0" marB="0"/>
                </a:tc>
                <a:extLst>
                  <a:ext uri="{0D108BD9-81ED-4DB2-BD59-A6C34878D82A}">
                    <a16:rowId xmlns:a16="http://schemas.microsoft.com/office/drawing/2014/main" xmlns="" val="10010"/>
                  </a:ext>
                </a:extLst>
              </a:tr>
              <a:tr h="229024">
                <a:tc>
                  <a:txBody>
                    <a:bodyPr/>
                    <a:lstStyle/>
                    <a:p>
                      <a:pPr indent="0">
                        <a:lnSpc>
                          <a:spcPts val="1450"/>
                        </a:lnSpc>
                      </a:pPr>
                      <a:r>
                        <a:rPr lang="en-US" sz="1300">
                          <a:latin typeface="Arial"/>
                        </a:rPr>
                        <a:t>0.96 (0.33,2.80)</a:t>
                      </a:r>
                    </a:p>
                  </a:txBody>
                  <a:tcPr marL="0" marR="0" marT="0" marB="0"/>
                </a:tc>
                <a:tc>
                  <a:txBody>
                    <a:bodyPr/>
                    <a:lstStyle/>
                    <a:p>
                      <a:pPr indent="0" algn="r">
                        <a:lnSpc>
                          <a:spcPts val="1450"/>
                        </a:lnSpc>
                      </a:pPr>
                      <a:r>
                        <a:rPr lang="en-US" sz="1300">
                          <a:latin typeface="Arial"/>
                        </a:rPr>
                        <a:t>0.3</a:t>
                      </a:r>
                    </a:p>
                  </a:txBody>
                  <a:tcPr marL="0" marR="0" marT="0" marB="0"/>
                </a:tc>
                <a:extLst>
                  <a:ext uri="{0D108BD9-81ED-4DB2-BD59-A6C34878D82A}">
                    <a16:rowId xmlns:a16="http://schemas.microsoft.com/office/drawing/2014/main" xmlns="" val="10011"/>
                  </a:ext>
                </a:extLst>
              </a:tr>
              <a:tr h="229024">
                <a:tc>
                  <a:txBody>
                    <a:bodyPr/>
                    <a:lstStyle/>
                    <a:p>
                      <a:pPr indent="0">
                        <a:lnSpc>
                          <a:spcPts val="1450"/>
                        </a:lnSpc>
                      </a:pPr>
                      <a:r>
                        <a:rPr lang="en-US" sz="1300">
                          <a:latin typeface="Arial"/>
                        </a:rPr>
                        <a:t>0.90 (0.63,1.28)</a:t>
                      </a:r>
                    </a:p>
                  </a:txBody>
                  <a:tcPr marL="0" marR="0" marT="0" marB="0" anchor="b"/>
                </a:tc>
                <a:tc>
                  <a:txBody>
                    <a:bodyPr/>
                    <a:lstStyle/>
                    <a:p>
                      <a:pPr indent="0" algn="r">
                        <a:lnSpc>
                          <a:spcPts val="1450"/>
                        </a:lnSpc>
                      </a:pPr>
                      <a:r>
                        <a:rPr lang="en-US" sz="1300">
                          <a:latin typeface="Arial"/>
                        </a:rPr>
                        <a:t>2.3</a:t>
                      </a:r>
                    </a:p>
                  </a:txBody>
                  <a:tcPr marL="0" marR="0" marT="0" marB="0" anchor="b"/>
                </a:tc>
                <a:extLst>
                  <a:ext uri="{0D108BD9-81ED-4DB2-BD59-A6C34878D82A}">
                    <a16:rowId xmlns:a16="http://schemas.microsoft.com/office/drawing/2014/main" xmlns="" val="10012"/>
                  </a:ext>
                </a:extLst>
              </a:tr>
              <a:tr h="229024">
                <a:tc>
                  <a:txBody>
                    <a:bodyPr/>
                    <a:lstStyle/>
                    <a:p>
                      <a:pPr indent="0">
                        <a:lnSpc>
                          <a:spcPts val="1450"/>
                        </a:lnSpc>
                      </a:pPr>
                      <a:r>
                        <a:rPr lang="en-US" sz="1300">
                          <a:latin typeface="Arial"/>
                        </a:rPr>
                        <a:t>2.57 (0.34,19.48)</a:t>
                      </a:r>
                    </a:p>
                  </a:txBody>
                  <a:tcPr marL="0" marR="0" marT="0" marB="0"/>
                </a:tc>
                <a:tc>
                  <a:txBody>
                    <a:bodyPr/>
                    <a:lstStyle/>
                    <a:p>
                      <a:pPr indent="0" algn="r">
                        <a:lnSpc>
                          <a:spcPts val="1450"/>
                        </a:lnSpc>
                      </a:pPr>
                      <a:r>
                        <a:rPr lang="en-US" sz="1300">
                          <a:latin typeface="Arial"/>
                        </a:rPr>
                        <a:t>0.1</a:t>
                      </a:r>
                    </a:p>
                  </a:txBody>
                  <a:tcPr marL="0" marR="0" marT="0" marB="0" anchor="b"/>
                </a:tc>
                <a:extLst>
                  <a:ext uri="{0D108BD9-81ED-4DB2-BD59-A6C34878D82A}">
                    <a16:rowId xmlns:a16="http://schemas.microsoft.com/office/drawing/2014/main" xmlns="" val="10013"/>
                  </a:ext>
                </a:extLst>
              </a:tr>
              <a:tr h="229024">
                <a:tc>
                  <a:txBody>
                    <a:bodyPr/>
                    <a:lstStyle/>
                    <a:p>
                      <a:pPr indent="0">
                        <a:lnSpc>
                          <a:spcPts val="1450"/>
                        </a:lnSpc>
                      </a:pPr>
                      <a:r>
                        <a:rPr lang="en-US" sz="1300">
                          <a:latin typeface="Arial"/>
                        </a:rPr>
                        <a:t>0.61 (0.42,0.89)</a:t>
                      </a:r>
                    </a:p>
                  </a:txBody>
                  <a:tcPr marL="0" marR="0" marT="0" marB="0"/>
                </a:tc>
                <a:tc>
                  <a:txBody>
                    <a:bodyPr/>
                    <a:lstStyle/>
                    <a:p>
                      <a:pPr indent="0" algn="r">
                        <a:lnSpc>
                          <a:spcPts val="1450"/>
                        </a:lnSpc>
                      </a:pPr>
                      <a:r>
                        <a:rPr lang="en-US" sz="1300">
                          <a:latin typeface="Arial"/>
                        </a:rPr>
                        <a:t>2.7</a:t>
                      </a:r>
                    </a:p>
                  </a:txBody>
                  <a:tcPr marL="0" marR="0" marT="0" marB="0"/>
                </a:tc>
                <a:extLst>
                  <a:ext uri="{0D108BD9-81ED-4DB2-BD59-A6C34878D82A}">
                    <a16:rowId xmlns:a16="http://schemas.microsoft.com/office/drawing/2014/main" xmlns="" val="10014"/>
                  </a:ext>
                </a:extLst>
              </a:tr>
              <a:tr h="229024">
                <a:tc>
                  <a:txBody>
                    <a:bodyPr/>
                    <a:lstStyle/>
                    <a:p>
                      <a:pPr indent="0">
                        <a:lnSpc>
                          <a:spcPts val="1450"/>
                        </a:lnSpc>
                      </a:pPr>
                      <a:r>
                        <a:rPr lang="en-US" sz="1300">
                          <a:latin typeface="Arial"/>
                        </a:rPr>
                        <a:t>0.28 (0.03,2.34)</a:t>
                      </a:r>
                    </a:p>
                  </a:txBody>
                  <a:tcPr marL="0" marR="0" marT="0" marB="0" anchor="b"/>
                </a:tc>
                <a:tc>
                  <a:txBody>
                    <a:bodyPr/>
                    <a:lstStyle/>
                    <a:p>
                      <a:pPr indent="0" algn="r">
                        <a:lnSpc>
                          <a:spcPts val="1450"/>
                        </a:lnSpc>
                      </a:pPr>
                      <a:r>
                        <a:rPr lang="en-US" sz="1300">
                          <a:latin typeface="Arial"/>
                        </a:rPr>
                        <a:t>0.1</a:t>
                      </a:r>
                    </a:p>
                  </a:txBody>
                  <a:tcPr marL="0" marR="0" marT="0" marB="0" anchor="b"/>
                </a:tc>
                <a:extLst>
                  <a:ext uri="{0D108BD9-81ED-4DB2-BD59-A6C34878D82A}">
                    <a16:rowId xmlns:a16="http://schemas.microsoft.com/office/drawing/2014/main" xmlns="" val="10015"/>
                  </a:ext>
                </a:extLst>
              </a:tr>
              <a:tr h="229024">
                <a:tc>
                  <a:txBody>
                    <a:bodyPr/>
                    <a:lstStyle/>
                    <a:p>
                      <a:pPr indent="0">
                        <a:lnSpc>
                          <a:spcPts val="1450"/>
                        </a:lnSpc>
                      </a:pPr>
                      <a:r>
                        <a:rPr lang="en-US" sz="1300">
                          <a:latin typeface="Arial"/>
                        </a:rPr>
                        <a:t>1.16 (0.84,1.60)</a:t>
                      </a:r>
                    </a:p>
                  </a:txBody>
                  <a:tcPr marL="0" marR="0" marT="0" marB="0"/>
                </a:tc>
                <a:tc>
                  <a:txBody>
                    <a:bodyPr/>
                    <a:lstStyle/>
                    <a:p>
                      <a:pPr indent="0" algn="r">
                        <a:lnSpc>
                          <a:spcPts val="1450"/>
                        </a:lnSpc>
                      </a:pPr>
                      <a:r>
                        <a:rPr lang="en-US" sz="1300">
                          <a:latin typeface="Arial"/>
                        </a:rPr>
                        <a:t>2.2</a:t>
                      </a:r>
                    </a:p>
                  </a:txBody>
                  <a:tcPr marL="0" marR="0" marT="0" marB="0" anchor="b"/>
                </a:tc>
                <a:extLst>
                  <a:ext uri="{0D108BD9-81ED-4DB2-BD59-A6C34878D82A}">
                    <a16:rowId xmlns:a16="http://schemas.microsoft.com/office/drawing/2014/main" xmlns="" val="10016"/>
                  </a:ext>
                </a:extLst>
              </a:tr>
              <a:tr h="229024">
                <a:tc>
                  <a:txBody>
                    <a:bodyPr/>
                    <a:lstStyle/>
                    <a:p>
                      <a:pPr indent="0">
                        <a:lnSpc>
                          <a:spcPts val="1450"/>
                        </a:lnSpc>
                      </a:pPr>
                      <a:r>
                        <a:rPr lang="en-US" sz="1300">
                          <a:latin typeface="Arial"/>
                        </a:rPr>
                        <a:t>0.81 (0.26,2.51)</a:t>
                      </a:r>
                    </a:p>
                  </a:txBody>
                  <a:tcPr marL="0" marR="0" marT="0" marB="0"/>
                </a:tc>
                <a:tc>
                  <a:txBody>
                    <a:bodyPr/>
                    <a:lstStyle/>
                    <a:p>
                      <a:pPr indent="0" algn="r">
                        <a:lnSpc>
                          <a:spcPts val="1450"/>
                        </a:lnSpc>
                      </a:pPr>
                      <a:r>
                        <a:rPr lang="en-US" sz="1300">
                          <a:latin typeface="Arial"/>
                        </a:rPr>
                        <a:t>0.2</a:t>
                      </a:r>
                    </a:p>
                  </a:txBody>
                  <a:tcPr marL="0" marR="0" marT="0" marB="0" anchor="b"/>
                </a:tc>
                <a:extLst>
                  <a:ext uri="{0D108BD9-81ED-4DB2-BD59-A6C34878D82A}">
                    <a16:rowId xmlns:a16="http://schemas.microsoft.com/office/drawing/2014/main" xmlns="" val="10017"/>
                  </a:ext>
                </a:extLst>
              </a:tr>
              <a:tr h="229024">
                <a:tc>
                  <a:txBody>
                    <a:bodyPr/>
                    <a:lstStyle/>
                    <a:p>
                      <a:pPr indent="0">
                        <a:lnSpc>
                          <a:spcPts val="1450"/>
                        </a:lnSpc>
                      </a:pPr>
                      <a:r>
                        <a:rPr lang="en-US" sz="1300">
                          <a:latin typeface="Arial"/>
                        </a:rPr>
                        <a:t>0.85 (0.54,1.34)</a:t>
                      </a:r>
                    </a:p>
                  </a:txBody>
                  <a:tcPr marL="0" marR="0" marT="0" marB="0" anchor="b"/>
                </a:tc>
                <a:tc>
                  <a:txBody>
                    <a:bodyPr/>
                    <a:lstStyle/>
                    <a:p>
                      <a:pPr indent="0" algn="r">
                        <a:lnSpc>
                          <a:spcPts val="1450"/>
                        </a:lnSpc>
                      </a:pPr>
                      <a:r>
                        <a:rPr lang="en-US" sz="1300">
                          <a:latin typeface="Arial"/>
                        </a:rPr>
                        <a:t>1.3</a:t>
                      </a:r>
                    </a:p>
                  </a:txBody>
                  <a:tcPr marL="0" marR="0" marT="0" marB="0" anchor="b"/>
                </a:tc>
                <a:extLst>
                  <a:ext uri="{0D108BD9-81ED-4DB2-BD59-A6C34878D82A}">
                    <a16:rowId xmlns:a16="http://schemas.microsoft.com/office/drawing/2014/main" xmlns="" val="10018"/>
                  </a:ext>
                </a:extLst>
              </a:tr>
              <a:tr h="229024">
                <a:tc>
                  <a:txBody>
                    <a:bodyPr/>
                    <a:lstStyle/>
                    <a:p>
                      <a:pPr indent="0">
                        <a:lnSpc>
                          <a:spcPts val="1450"/>
                        </a:lnSpc>
                      </a:pPr>
                      <a:r>
                        <a:rPr lang="en-US" sz="1300">
                          <a:latin typeface="Arial"/>
                        </a:rPr>
                        <a:t>0.51 (0.33,0.78)</a:t>
                      </a:r>
                    </a:p>
                  </a:txBody>
                  <a:tcPr marL="0" marR="0" marT="0" marB="0"/>
                </a:tc>
                <a:tc>
                  <a:txBody>
                    <a:bodyPr/>
                    <a:lstStyle/>
                    <a:p>
                      <a:pPr indent="0" algn="r">
                        <a:lnSpc>
                          <a:spcPts val="1450"/>
                        </a:lnSpc>
                      </a:pPr>
                      <a:r>
                        <a:rPr lang="en-US" sz="1300">
                          <a:latin typeface="Arial"/>
                        </a:rPr>
                        <a:t>2.1</a:t>
                      </a:r>
                    </a:p>
                  </a:txBody>
                  <a:tcPr marL="0" marR="0" marT="0" marB="0" anchor="b"/>
                </a:tc>
                <a:extLst>
                  <a:ext uri="{0D108BD9-81ED-4DB2-BD59-A6C34878D82A}">
                    <a16:rowId xmlns:a16="http://schemas.microsoft.com/office/drawing/2014/main" xmlns="" val="10019"/>
                  </a:ext>
                </a:extLst>
              </a:tr>
              <a:tr h="229024">
                <a:tc>
                  <a:txBody>
                    <a:bodyPr/>
                    <a:lstStyle/>
                    <a:p>
                      <a:pPr indent="0">
                        <a:lnSpc>
                          <a:spcPts val="1450"/>
                        </a:lnSpc>
                      </a:pPr>
                      <a:r>
                        <a:rPr lang="en-US" sz="1300">
                          <a:latin typeface="Arial"/>
                        </a:rPr>
                        <a:t>0.88 (0.62,1.25)</a:t>
                      </a:r>
                    </a:p>
                  </a:txBody>
                  <a:tcPr marL="0" marR="0" marT="0" marB="0"/>
                </a:tc>
                <a:tc>
                  <a:txBody>
                    <a:bodyPr/>
                    <a:lstStyle/>
                    <a:p>
                      <a:pPr indent="0" algn="r">
                        <a:lnSpc>
                          <a:spcPts val="1450"/>
                        </a:lnSpc>
                      </a:pPr>
                      <a:r>
                        <a:rPr lang="en-US" sz="1300">
                          <a:latin typeface="Arial"/>
                        </a:rPr>
                        <a:t>2.7</a:t>
                      </a:r>
                    </a:p>
                  </a:txBody>
                  <a:tcPr marL="0" marR="0" marT="0" marB="0"/>
                </a:tc>
                <a:extLst>
                  <a:ext uri="{0D108BD9-81ED-4DB2-BD59-A6C34878D82A}">
                    <a16:rowId xmlns:a16="http://schemas.microsoft.com/office/drawing/2014/main" xmlns="" val="10020"/>
                  </a:ext>
                </a:extLst>
              </a:tr>
              <a:tr h="229024">
                <a:tc>
                  <a:txBody>
                    <a:bodyPr/>
                    <a:lstStyle/>
                    <a:p>
                      <a:pPr indent="0">
                        <a:lnSpc>
                          <a:spcPts val="1450"/>
                        </a:lnSpc>
                      </a:pPr>
                      <a:r>
                        <a:rPr lang="en-US" sz="1300">
                          <a:latin typeface="Arial"/>
                        </a:rPr>
                        <a:t>0.83 (0.75,0.91)</a:t>
                      </a:r>
                    </a:p>
                  </a:txBody>
                  <a:tcPr marL="0" marR="0" marT="0" marB="0" anchor="b"/>
                </a:tc>
                <a:tc>
                  <a:txBody>
                    <a:bodyPr/>
                    <a:lstStyle/>
                    <a:p>
                      <a:pPr indent="0" algn="r">
                        <a:lnSpc>
                          <a:spcPts val="1450"/>
                        </a:lnSpc>
                      </a:pPr>
                      <a:r>
                        <a:rPr lang="en-US" sz="1300">
                          <a:latin typeface="Arial"/>
                        </a:rPr>
                        <a:t>32.3</a:t>
                      </a:r>
                    </a:p>
                  </a:txBody>
                  <a:tcPr marL="0" marR="0" marT="0" marB="0" anchor="b"/>
                </a:tc>
                <a:extLst>
                  <a:ext uri="{0D108BD9-81ED-4DB2-BD59-A6C34878D82A}">
                    <a16:rowId xmlns:a16="http://schemas.microsoft.com/office/drawing/2014/main" xmlns="" val="10021"/>
                  </a:ext>
                </a:extLst>
              </a:tr>
              <a:tr h="229024">
                <a:tc>
                  <a:txBody>
                    <a:bodyPr/>
                    <a:lstStyle/>
                    <a:p>
                      <a:pPr indent="0">
                        <a:lnSpc>
                          <a:spcPts val="1450"/>
                        </a:lnSpc>
                      </a:pPr>
                      <a:r>
                        <a:rPr lang="en-US" sz="1300">
                          <a:latin typeface="Arial"/>
                        </a:rPr>
                        <a:t>0.77 (0.70,0.84)</a:t>
                      </a:r>
                    </a:p>
                  </a:txBody>
                  <a:tcPr marL="0" marR="0" marT="0" marB="0"/>
                </a:tc>
                <a:tc>
                  <a:txBody>
                    <a:bodyPr/>
                    <a:lstStyle/>
                    <a:p>
                      <a:pPr indent="0" algn="r">
                        <a:lnSpc>
                          <a:spcPts val="1450"/>
                        </a:lnSpc>
                      </a:pPr>
                      <a:r>
                        <a:rPr lang="en-US" sz="1300">
                          <a:latin typeface="Arial"/>
                        </a:rPr>
                        <a:t>43.9</a:t>
                      </a:r>
                    </a:p>
                  </a:txBody>
                  <a:tcPr marL="0" marR="0" marT="0" marB="0"/>
                </a:tc>
                <a:extLst>
                  <a:ext uri="{0D108BD9-81ED-4DB2-BD59-A6C34878D82A}">
                    <a16:rowId xmlns:a16="http://schemas.microsoft.com/office/drawing/2014/main" xmlns="" val="10022"/>
                  </a:ext>
                </a:extLst>
              </a:tr>
            </a:tbl>
          </a:graphicData>
        </a:graphic>
      </p:graphicFrame>
      <p:sp>
        <p:nvSpPr>
          <p:cNvPr id="10" name="Rectangle 9"/>
          <p:cNvSpPr/>
          <p:nvPr/>
        </p:nvSpPr>
        <p:spPr>
          <a:xfrm>
            <a:off x="6220915" y="5642281"/>
            <a:ext cx="1632167" cy="247576"/>
          </a:xfrm>
          <a:prstGeom prst="rect">
            <a:avLst/>
          </a:prstGeom>
        </p:spPr>
        <p:txBody>
          <a:bodyPr wrap="none" lIns="0" tIns="0" rIns="0" bIns="0">
            <a:normAutofit fontScale="25000" lnSpcReduction="20000"/>
          </a:bodyPr>
          <a:lstStyle/>
          <a:p>
            <a:pPr>
              <a:lnSpc>
                <a:spcPts val="2016"/>
              </a:lnSpc>
            </a:pPr>
            <a:r>
              <a:rPr lang="en-US" sz="1805" b="1">
                <a:solidFill>
                  <a:srgbClr val="3333CC"/>
                </a:solidFill>
                <a:latin typeface="Arial"/>
              </a:rPr>
              <a:t>0.80 (0.75,0.85)</a:t>
            </a:r>
          </a:p>
        </p:txBody>
      </p:sp>
      <p:sp>
        <p:nvSpPr>
          <p:cNvPr id="11" name="Rectangle 10"/>
          <p:cNvSpPr/>
          <p:nvPr/>
        </p:nvSpPr>
        <p:spPr>
          <a:xfrm>
            <a:off x="3118577" y="6158833"/>
            <a:ext cx="1622996" cy="553225"/>
          </a:xfrm>
          <a:prstGeom prst="rect">
            <a:avLst/>
          </a:prstGeom>
        </p:spPr>
        <p:txBody>
          <a:bodyPr lIns="0" tIns="0" rIns="0" bIns="0">
            <a:normAutofit fontScale="25000" lnSpcReduction="20000"/>
          </a:bodyPr>
          <a:lstStyle/>
          <a:p>
            <a:pPr algn="ctr">
              <a:lnSpc>
                <a:spcPts val="2577"/>
              </a:lnSpc>
            </a:pPr>
            <a:r>
              <a:rPr lang="en-US" sz="2307">
                <a:latin typeface="Arial"/>
              </a:rPr>
              <a:t>1</a:t>
            </a:r>
          </a:p>
          <a:p>
            <a:pPr>
              <a:lnSpc>
                <a:spcPts val="3139"/>
              </a:lnSpc>
            </a:pPr>
            <a:r>
              <a:rPr lang="en-US" sz="2808" b="1">
                <a:solidFill>
                  <a:srgbClr val="3333CC"/>
                </a:solidFill>
                <a:latin typeface="Arial"/>
              </a:rPr>
              <a:t>Risk ratio</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147441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3333CC"/>
                </a:solidFill>
                <a:latin typeface="Times New Roman"/>
              </a:rPr>
              <a:t>Forest plots</a:t>
            </a:r>
            <a:br>
              <a:rPr lang="en-US" b="1" dirty="0">
                <a:solidFill>
                  <a:srgbClr val="3333CC"/>
                </a:solidFill>
                <a:latin typeface="Times New Roman"/>
              </a:rPr>
            </a:br>
            <a:endParaRPr lang="en-US" dirty="0"/>
          </a:p>
        </p:txBody>
      </p:sp>
      <p:sp>
        <p:nvSpPr>
          <p:cNvPr id="3" name="Content Placeholder 2"/>
          <p:cNvSpPr>
            <a:spLocks noGrp="1"/>
          </p:cNvSpPr>
          <p:nvPr>
            <p:ph idx="1"/>
          </p:nvPr>
        </p:nvSpPr>
        <p:spPr/>
        <p:txBody>
          <a:bodyPr/>
          <a:lstStyle/>
          <a:p>
            <a:pPr algn="r" rtl="1"/>
            <a:r>
              <a:rPr lang="fa-IR" dirty="0" smtClean="0"/>
              <a:t>جعبه ها توجه را به مطالعاتی با وزن زیاد جلب می </a:t>
            </a:r>
            <a:r>
              <a:rPr lang="fa-IR" dirty="0" smtClean="0"/>
              <a:t>کنند.</a:t>
            </a:r>
            <a:endParaRPr lang="fa-IR" dirty="0" smtClean="0"/>
          </a:p>
          <a:p>
            <a:pPr algn="r" rtl="1"/>
            <a:r>
              <a:rPr lang="fa-IR" dirty="0" smtClean="0"/>
              <a:t>ناحیه جعبه مختص وزن برای </a:t>
            </a:r>
            <a:r>
              <a:rPr lang="fa-IR" dirty="0" smtClean="0"/>
              <a:t>یک مطالعه منحصر به فرد است. </a:t>
            </a:r>
            <a:endParaRPr lang="fa-IR" dirty="0" smtClean="0"/>
          </a:p>
          <a:p>
            <a:pPr algn="r" rtl="1"/>
            <a:r>
              <a:rPr lang="en-US" dirty="0" smtClean="0"/>
              <a:t>Diamond </a:t>
            </a:r>
            <a:r>
              <a:rPr lang="fa-IR" dirty="0" smtClean="0"/>
              <a:t> یا خط عمودی شکسته نشانگر براورد کلی مختصر هست با فاصله اطمینانی که با پهنایش مشخص می </a:t>
            </a:r>
            <a:r>
              <a:rPr lang="fa-IR" dirty="0" smtClean="0"/>
              <a:t>شود. </a:t>
            </a:r>
            <a:endParaRPr lang="fa-IR" dirty="0" smtClean="0"/>
          </a:p>
          <a:p>
            <a:pPr algn="r" rtl="1"/>
            <a:r>
              <a:rPr lang="fa-IR" dirty="0" smtClean="0"/>
              <a:t>خط عمودی غیر شکسته در ارزش صفر قرار </a:t>
            </a:r>
            <a:r>
              <a:rPr lang="fa-IR" dirty="0" smtClean="0"/>
              <a:t>دارد.</a:t>
            </a:r>
            <a:endParaRPr lang="fa-IR" dirty="0" smtClean="0"/>
          </a:p>
          <a:p>
            <a:endParaRPr lang="en-US" dirty="0"/>
          </a:p>
        </p:txBody>
      </p:sp>
    </p:spTree>
    <p:extLst>
      <p:ext uri="{BB962C8B-B14F-4D97-AF65-F5344CB8AC3E}">
        <p14:creationId xmlns:p14="http://schemas.microsoft.com/office/powerpoint/2010/main" val="1283691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3333CC"/>
                </a:solidFill>
                <a:latin typeface="Times New Roman"/>
              </a:rPr>
              <a:t>Random-effects meta-analysis (1)</a:t>
            </a:r>
            <a:br>
              <a:rPr lang="en-US" b="1" dirty="0">
                <a:solidFill>
                  <a:srgbClr val="3333CC"/>
                </a:solidFill>
                <a:latin typeface="Times New Roman"/>
              </a:rPr>
            </a:br>
            <a:endParaRPr lang="en-US" dirty="0"/>
          </a:p>
        </p:txBody>
      </p:sp>
      <p:sp>
        <p:nvSpPr>
          <p:cNvPr id="3" name="Content Placeholder 2"/>
          <p:cNvSpPr>
            <a:spLocks noGrp="1"/>
          </p:cNvSpPr>
          <p:nvPr>
            <p:ph idx="1"/>
          </p:nvPr>
        </p:nvSpPr>
        <p:spPr/>
        <p:txBody>
          <a:bodyPr/>
          <a:lstStyle/>
          <a:p>
            <a:pPr algn="r" rtl="1"/>
            <a:r>
              <a:rPr lang="fa-IR" dirty="0" smtClean="0"/>
              <a:t>ما فرض می کنیم که اثر درمان صحیح در هر مطالعه به صورت تصادفی و نرمال </a:t>
            </a:r>
            <a:r>
              <a:rPr lang="fa-IR" dirty="0"/>
              <a:t>با واریانس </a:t>
            </a:r>
            <a:r>
              <a:rPr lang="en-US" dirty="0" smtClean="0"/>
              <a:t> T</a:t>
            </a:r>
            <a:r>
              <a:rPr lang="fa-IR" dirty="0" smtClean="0"/>
              <a:t>بین </a:t>
            </a:r>
            <a:r>
              <a:rPr lang="fa-IR" dirty="0" smtClean="0"/>
              <a:t>مطالعه ها پخش شده </a:t>
            </a:r>
            <a:r>
              <a:rPr lang="fa-IR" dirty="0" smtClean="0"/>
              <a:t>است.</a:t>
            </a:r>
            <a:endParaRPr lang="fa-IR" dirty="0" smtClean="0"/>
          </a:p>
          <a:p>
            <a:pPr algn="r" rtl="1"/>
            <a:r>
              <a:rPr lang="fa-IR" dirty="0" smtClean="0"/>
              <a:t>واریانس </a:t>
            </a:r>
            <a:r>
              <a:rPr lang="en-US" dirty="0" smtClean="0"/>
              <a:t>T </a:t>
            </a:r>
            <a:r>
              <a:rPr lang="fa-IR" dirty="0" smtClean="0"/>
              <a:t> بین مطالعات تخمین زده شده و از </a:t>
            </a:r>
            <a:r>
              <a:rPr lang="fa-IR" dirty="0"/>
              <a:t>آ</a:t>
            </a:r>
            <a:r>
              <a:rPr lang="fa-IR" dirty="0" smtClean="0"/>
              <a:t>ن </a:t>
            </a:r>
            <a:r>
              <a:rPr lang="fa-IR" dirty="0" smtClean="0"/>
              <a:t>برای تغییر وزن که برای محاسبه براورد خلاصه به کار می رود استفاده می شود</a:t>
            </a:r>
          </a:p>
          <a:p>
            <a:pPr algn="r" rtl="1"/>
            <a:r>
              <a:rPr lang="fa-IR" dirty="0" smtClean="0"/>
              <a:t>تخمین معمولی </a:t>
            </a:r>
            <a:r>
              <a:rPr lang="en-US" dirty="0" smtClean="0"/>
              <a:t>t</a:t>
            </a:r>
            <a:r>
              <a:rPr lang="fa-IR" dirty="0" smtClean="0"/>
              <a:t>،</a:t>
            </a:r>
            <a:r>
              <a:rPr lang="en-US" dirty="0" err="1" smtClean="0"/>
              <a:t>dersimonian</a:t>
            </a:r>
            <a:r>
              <a:rPr lang="en-US" dirty="0" smtClean="0"/>
              <a:t> and laird estimate </a:t>
            </a:r>
            <a:r>
              <a:rPr lang="fa-IR" dirty="0" smtClean="0"/>
              <a:t> نامیده می </a:t>
            </a:r>
            <a:r>
              <a:rPr lang="fa-IR" dirty="0" smtClean="0"/>
              <a:t>شود. </a:t>
            </a:r>
            <a:endParaRPr lang="en-US" dirty="0"/>
          </a:p>
        </p:txBody>
      </p:sp>
    </p:spTree>
    <p:extLst>
      <p:ext uri="{BB962C8B-B14F-4D97-AF65-F5344CB8AC3E}">
        <p14:creationId xmlns:p14="http://schemas.microsoft.com/office/powerpoint/2010/main" val="278500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628" y="0"/>
            <a:ext cx="9087655" cy="6784944"/>
          </a:xfrm>
          <a:prstGeom prst="rect">
            <a:avLst/>
          </a:prstGeom>
        </p:spPr>
      </p:pic>
      <p:sp>
        <p:nvSpPr>
          <p:cNvPr id="2" name="Title 1"/>
          <p:cNvSpPr>
            <a:spLocks noGrp="1"/>
          </p:cNvSpPr>
          <p:nvPr>
            <p:ph type="title"/>
          </p:nvPr>
        </p:nvSpPr>
        <p:spPr/>
        <p:txBody>
          <a:bodyPr>
            <a:normAutofit fontScale="90000"/>
          </a:bodyPr>
          <a:lstStyle/>
          <a:p>
            <a:r>
              <a:rPr lang="en-US" b="1" dirty="0">
                <a:solidFill>
                  <a:srgbClr val="3333CC"/>
                </a:solidFill>
                <a:latin typeface="Times New Roman"/>
              </a:rPr>
              <a:t>Random-effects meta-analysis (2)</a:t>
            </a:r>
            <a:br>
              <a:rPr lang="en-US" b="1" dirty="0">
                <a:solidFill>
                  <a:srgbClr val="3333CC"/>
                </a:solidFill>
                <a:latin typeface="Times New Roman"/>
              </a:rPr>
            </a:br>
            <a:endParaRPr lang="en-US" dirty="0"/>
          </a:p>
        </p:txBody>
      </p:sp>
      <p:sp>
        <p:nvSpPr>
          <p:cNvPr id="3" name="Content Placeholder 2"/>
          <p:cNvSpPr>
            <a:spLocks noGrp="1"/>
          </p:cNvSpPr>
          <p:nvPr>
            <p:ph idx="1"/>
          </p:nvPr>
        </p:nvSpPr>
        <p:spPr>
          <a:xfrm>
            <a:off x="-2000250" y="1447008"/>
            <a:ext cx="10515600" cy="4351339"/>
          </a:xfrm>
        </p:spPr>
        <p:txBody>
          <a:bodyPr/>
          <a:lstStyle/>
          <a:p>
            <a:pPr indent="0" algn="r" rtl="1">
              <a:lnSpc>
                <a:spcPts val="7310"/>
              </a:lnSpc>
              <a:spcBef>
                <a:spcPts val="2031"/>
              </a:spcBef>
            </a:pPr>
            <a:r>
              <a:rPr lang="fa-IR" dirty="0" smtClean="0">
                <a:latin typeface="Times New Roman"/>
              </a:rPr>
              <a:t>تخمین مدل اثرات تصادفی</a:t>
            </a:r>
            <a:r>
              <a:rPr lang="fa-IR" dirty="0">
                <a:latin typeface="Times New Roman"/>
              </a:rPr>
              <a:t>:</a:t>
            </a:r>
            <a:r>
              <a:rPr lang="en-US" dirty="0" smtClean="0">
                <a:latin typeface="Times New Roman"/>
              </a:rPr>
              <a:t> </a:t>
            </a:r>
            <a:r>
              <a:rPr lang="en-US" dirty="0">
                <a:latin typeface="Times New Roman"/>
              </a:rPr>
              <a:t>log </a:t>
            </a:r>
            <a:r>
              <a:rPr lang="en-US" cap="small" dirty="0" err="1">
                <a:latin typeface="Times New Roman"/>
              </a:rPr>
              <a:t>OR</a:t>
            </a:r>
            <a:r>
              <a:rPr lang="en-US" cap="small" baseline="-25000" dirty="0" err="1">
                <a:latin typeface="Times New Roman"/>
              </a:rPr>
              <a:t>r</a:t>
            </a:r>
            <a:r>
              <a:rPr lang="en-US" cap="small" dirty="0">
                <a:latin typeface="Times New Roman"/>
              </a:rPr>
              <a:t> </a:t>
            </a:r>
            <a:r>
              <a:rPr lang="en-US" cap="small" dirty="0" smtClean="0">
                <a:latin typeface="Times New Roman"/>
              </a:rPr>
              <a:t>=</a:t>
            </a:r>
            <a:r>
              <a:rPr lang="en-US" sz="8800" baseline="-25000" dirty="0">
                <a:latin typeface="Times New Roman"/>
              </a:rPr>
              <a:t>2</a:t>
            </a:r>
            <a:r>
              <a:rPr lang="en-US" sz="2400" dirty="0">
                <a:latin typeface="Times New Roman"/>
              </a:rPr>
              <a:t> </a:t>
            </a:r>
            <a:r>
              <a:rPr lang="en-US" sz="2400" b="1" i="1" spc="100" dirty="0">
                <a:latin typeface="Times New Roman"/>
              </a:rPr>
              <a:t>w</a:t>
            </a:r>
            <a:r>
              <a:rPr lang="en-US" sz="2400" dirty="0">
                <a:latin typeface="Times New Roman"/>
              </a:rPr>
              <a:t>* log OR,</a:t>
            </a:r>
          </a:p>
          <a:p>
            <a:pPr indent="0" algn="just">
              <a:lnSpc>
                <a:spcPts val="1660"/>
              </a:lnSpc>
              <a:spcAft>
                <a:spcPts val="280"/>
              </a:spcAft>
            </a:pPr>
            <a:r>
              <a:rPr lang="en-US" sz="2400" b="1" i="1" spc="100" dirty="0" err="1">
                <a:latin typeface="Times New Roman"/>
              </a:rPr>
              <a:t>i</a:t>
            </a:r>
            <a:r>
              <a:rPr lang="en-US" sz="2400" b="1" i="1" spc="100" dirty="0">
                <a:latin typeface="Times New Roman"/>
              </a:rPr>
              <a:t>=1</a:t>
            </a:r>
            <a:r>
              <a:rPr lang="en-US" sz="2400" dirty="0">
                <a:latin typeface="Times New Roman"/>
              </a:rPr>
              <a:t>_</a:t>
            </a:r>
          </a:p>
          <a:p>
            <a:pPr indent="0">
              <a:lnSpc>
                <a:spcPts val="1660"/>
              </a:lnSpc>
            </a:pPr>
            <a:r>
              <a:rPr lang="en-US" sz="2400" b="1" i="1" spc="100" dirty="0">
                <a:latin typeface="Times New Roman"/>
              </a:rPr>
              <a:t>k</a:t>
            </a:r>
          </a:p>
          <a:p>
            <a:pPr indent="0">
              <a:lnSpc>
                <a:spcPts val="4431"/>
              </a:lnSpc>
            </a:pPr>
            <a:r>
              <a:rPr lang="en-US" sz="2400" b="1" i="1" dirty="0">
                <a:latin typeface="Times New Roman"/>
              </a:rPr>
              <a:t>X</a:t>
            </a:r>
            <a:r>
              <a:rPr lang="en-US" sz="2400" b="1" i="1" spc="100" dirty="0">
                <a:latin typeface="Times New Roman"/>
              </a:rPr>
              <a:t>*</a:t>
            </a:r>
            <a:r>
              <a:rPr lang="fa-IR" sz="2400" b="1" i="1" spc="100" dirty="0">
                <a:latin typeface="Times New Roman"/>
              </a:rPr>
              <a:t>     </a:t>
            </a:r>
            <a:endParaRPr lang="en-US" sz="2400" b="1" i="1" spc="100" dirty="0">
              <a:latin typeface="Times New Roman"/>
            </a:endParaRPr>
          </a:p>
          <a:p>
            <a:pPr indent="0">
              <a:lnSpc>
                <a:spcPts val="1660"/>
              </a:lnSpc>
              <a:spcAft>
                <a:spcPts val="280"/>
              </a:spcAft>
            </a:pPr>
            <a:r>
              <a:rPr lang="en-US" sz="2400" b="1" i="1" spc="100" dirty="0">
                <a:latin typeface="Times New Roman"/>
              </a:rPr>
              <a:t>Wi</a:t>
            </a:r>
          </a:p>
          <a:p>
            <a:pPr indent="0">
              <a:lnSpc>
                <a:spcPts val="1660"/>
              </a:lnSpc>
              <a:spcAft>
                <a:spcPts val="1191"/>
              </a:spcAft>
            </a:pPr>
            <a:r>
              <a:rPr lang="en-US" sz="2400" b="1" i="1" spc="100" dirty="0" err="1">
                <a:latin typeface="Times New Roman"/>
              </a:rPr>
              <a:t>i</a:t>
            </a:r>
            <a:r>
              <a:rPr lang="en-US" sz="2400" b="1" i="1" spc="100" dirty="0">
                <a:latin typeface="Times New Roman"/>
              </a:rPr>
              <a:t>=1</a:t>
            </a:r>
            <a:endParaRPr lang="fa-IR" sz="2400" b="1" i="1" spc="100" dirty="0">
              <a:latin typeface="Times New Roman"/>
            </a:endParaRPr>
          </a:p>
          <a:p>
            <a:pPr indent="0">
              <a:lnSpc>
                <a:spcPts val="1660"/>
              </a:lnSpc>
              <a:spcAft>
                <a:spcPts val="1191"/>
              </a:spcAft>
            </a:pPr>
            <a:endParaRPr lang="fa-IR" sz="2400" b="1" i="1" spc="100" dirty="0">
              <a:latin typeface="Times New Roman"/>
            </a:endParaRPr>
          </a:p>
          <a:p>
            <a:pPr indent="0" algn="r" rtl="1">
              <a:lnSpc>
                <a:spcPts val="1660"/>
              </a:lnSpc>
              <a:spcAft>
                <a:spcPts val="1191"/>
              </a:spcAft>
            </a:pPr>
            <a:r>
              <a:rPr lang="en-US" sz="2400" dirty="0">
                <a:latin typeface="Times New Roman"/>
              </a:rPr>
              <a:t>,</a:t>
            </a:r>
            <a:r>
              <a:rPr lang="fa-IR" sz="2400" dirty="0">
                <a:latin typeface="Times New Roman"/>
              </a:rPr>
              <a:t>واریانس نسبت شانس خلاصه مدل اثرات تصادفی =1 است</a:t>
            </a:r>
            <a:r>
              <a:rPr lang="en-US" sz="1200" dirty="0">
                <a:latin typeface="Times New Roman"/>
              </a:rPr>
              <a:t>*</a:t>
            </a:r>
          </a:p>
          <a:p>
            <a:pPr indent="0">
              <a:lnSpc>
                <a:spcPts val="1660"/>
              </a:lnSpc>
              <a:spcAft>
                <a:spcPts val="1191"/>
              </a:spcAft>
            </a:pPr>
            <a:endParaRPr lang="en-US" sz="2400" b="1" i="1" spc="100" dirty="0">
              <a:latin typeface="Times New Roman"/>
            </a:endParaRPr>
          </a:p>
          <a:p>
            <a:endParaRPr lang="en-US" cap="small" dirty="0">
              <a:latin typeface="Times New Roman"/>
            </a:endParaRPr>
          </a:p>
          <a:p>
            <a:endParaRPr lang="en-US" dirty="0"/>
          </a:p>
        </p:txBody>
      </p:sp>
    </p:spTree>
    <p:extLst>
      <p:ext uri="{BB962C8B-B14F-4D97-AF65-F5344CB8AC3E}">
        <p14:creationId xmlns:p14="http://schemas.microsoft.com/office/powerpoint/2010/main" val="311672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3333CC"/>
                </a:solidFill>
                <a:latin typeface="Times New Roman"/>
              </a:rPr>
              <a:t>Back to 1996</a:t>
            </a:r>
            <a:br>
              <a:rPr lang="en-US" b="1" dirty="0">
                <a:solidFill>
                  <a:srgbClr val="3333CC"/>
                </a:solidFill>
                <a:latin typeface="Times New Roman"/>
              </a:rPr>
            </a:br>
            <a:endParaRPr lang="en-US" dirty="0"/>
          </a:p>
        </p:txBody>
      </p:sp>
      <p:sp>
        <p:nvSpPr>
          <p:cNvPr id="3" name="Content Placeholder 2"/>
          <p:cNvSpPr>
            <a:spLocks noGrp="1"/>
          </p:cNvSpPr>
          <p:nvPr>
            <p:ph idx="1"/>
          </p:nvPr>
        </p:nvSpPr>
        <p:spPr/>
        <p:txBody>
          <a:bodyPr/>
          <a:lstStyle/>
          <a:p>
            <a:pPr algn="r" rtl="1"/>
            <a:r>
              <a:rPr lang="fa-IR" dirty="0" smtClean="0"/>
              <a:t>بیل کلینتون همیشه در </a:t>
            </a:r>
            <a:r>
              <a:rPr lang="fa-IR" dirty="0" smtClean="0"/>
              <a:t>اخبار است.</a:t>
            </a:r>
            <a:endParaRPr lang="fa-IR" dirty="0" smtClean="0"/>
          </a:p>
          <a:p>
            <a:pPr marL="362195" indent="-342891" algn="r" rtl="1">
              <a:lnSpc>
                <a:spcPts val="3100"/>
              </a:lnSpc>
              <a:spcAft>
                <a:spcPts val="700"/>
              </a:spcAft>
            </a:pPr>
            <a:r>
              <a:rPr lang="fa-IR" dirty="0">
                <a:latin typeface="Times New Roman"/>
              </a:rPr>
              <a:t>در انگلستان حزب کارگر شکست ناپذیر به نظر می رسد.</a:t>
            </a:r>
            <a:endParaRPr lang="en-US" dirty="0">
              <a:latin typeface="Times New Roman"/>
            </a:endParaRPr>
          </a:p>
          <a:p>
            <a:pPr algn="r" rtl="1"/>
            <a:r>
              <a:rPr lang="fa-IR" dirty="0" smtClean="0"/>
              <a:t>ستاره </a:t>
            </a:r>
            <a:r>
              <a:rPr lang="fa-IR" dirty="0" smtClean="0"/>
              <a:t>های فوتبال انگلیس از مسابقات قهرمانی فوتبال اروپا حذف </a:t>
            </a:r>
            <a:r>
              <a:rPr lang="fa-IR" dirty="0" smtClean="0"/>
              <a:t>شدند.</a:t>
            </a:r>
            <a:endParaRPr lang="fa-IR" dirty="0" smtClean="0"/>
          </a:p>
          <a:p>
            <a:pPr algn="r" rtl="1"/>
            <a:r>
              <a:rPr lang="en-US" dirty="0" smtClean="0"/>
              <a:t>JS </a:t>
            </a:r>
            <a:r>
              <a:rPr lang="fa-IR" dirty="0" smtClean="0"/>
              <a:t> اولین لپ تاپ خود را گرفته</a:t>
            </a:r>
          </a:p>
          <a:p>
            <a:endParaRPr lang="en-US" dirty="0"/>
          </a:p>
        </p:txBody>
      </p:sp>
    </p:spTree>
    <p:extLst>
      <p:ext uri="{BB962C8B-B14F-4D97-AF65-F5344CB8AC3E}">
        <p14:creationId xmlns:p14="http://schemas.microsoft.com/office/powerpoint/2010/main" val="151233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3333CC"/>
                </a:solidFill>
                <a:latin typeface="Times New Roman"/>
              </a:rPr>
              <a:t>Stata 5 (1996)</a:t>
            </a:r>
            <a:br>
              <a:rPr lang="en-US" b="1" dirty="0">
                <a:solidFill>
                  <a:srgbClr val="3333CC"/>
                </a:solidFill>
                <a:latin typeface="Times New Roman"/>
              </a:rPr>
            </a:br>
            <a:endParaRPr lang="en-US" dirty="0"/>
          </a:p>
        </p:txBody>
      </p:sp>
      <p:sp>
        <p:nvSpPr>
          <p:cNvPr id="3" name="Content Placeholder 2"/>
          <p:cNvSpPr>
            <a:spLocks noGrp="1"/>
          </p:cNvSpPr>
          <p:nvPr>
            <p:ph idx="1"/>
          </p:nvPr>
        </p:nvSpPr>
        <p:spPr/>
        <p:txBody>
          <a:bodyPr/>
          <a:lstStyle/>
          <a:p>
            <a:pPr algn="r" rtl="1"/>
            <a:r>
              <a:rPr lang="fa-IR" dirty="0" smtClean="0"/>
              <a:t>یک پیشرفت انقلابی بر مبنای محیط </a:t>
            </a:r>
            <a:r>
              <a:rPr lang="en-US" dirty="0" smtClean="0"/>
              <a:t>windows </a:t>
            </a:r>
            <a:endParaRPr lang="fa-IR" dirty="0" smtClean="0"/>
          </a:p>
          <a:p>
            <a:pPr algn="r" rtl="1"/>
            <a:r>
              <a:rPr lang="fa-IR" dirty="0" smtClean="0"/>
              <a:t>میزبان </a:t>
            </a:r>
            <a:r>
              <a:rPr lang="fa-IR" dirty="0" smtClean="0"/>
              <a:t>امکانات </a:t>
            </a:r>
            <a:r>
              <a:rPr lang="fa-IR" dirty="0" smtClean="0"/>
              <a:t>جدید شامل......</a:t>
            </a:r>
          </a:p>
          <a:p>
            <a:pPr algn="r" rtl="1"/>
            <a:r>
              <a:rPr lang="fa-IR" dirty="0" smtClean="0"/>
              <a:t>یک </a:t>
            </a:r>
            <a:r>
              <a:rPr lang="fa-IR" dirty="0" smtClean="0"/>
              <a:t>دستور برنامه </a:t>
            </a:r>
            <a:r>
              <a:rPr lang="fa-IR" dirty="0" smtClean="0"/>
              <a:t>ریزی گرافیکی </a:t>
            </a:r>
            <a:r>
              <a:rPr lang="fa-IR" dirty="0" smtClean="0"/>
              <a:t>جدید(</a:t>
            </a:r>
            <a:r>
              <a:rPr lang="en-US" dirty="0" err="1" smtClean="0"/>
              <a:t>gph</a:t>
            </a:r>
            <a:r>
              <a:rPr lang="fa-IR" dirty="0" smtClean="0"/>
              <a:t>)</a:t>
            </a:r>
            <a:endParaRPr lang="en-US" dirty="0"/>
          </a:p>
        </p:txBody>
      </p:sp>
    </p:spTree>
    <p:extLst>
      <p:ext uri="{BB962C8B-B14F-4D97-AF65-F5344CB8AC3E}">
        <p14:creationId xmlns:p14="http://schemas.microsoft.com/office/powerpoint/2010/main" val="123075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1053"/>
          <a:stretch/>
        </p:blipFill>
        <p:spPr>
          <a:xfrm>
            <a:off x="28172" y="3500438"/>
            <a:ext cx="9087655" cy="3321034"/>
          </a:xfrm>
          <a:prstGeom prst="rect">
            <a:avLst/>
          </a:prstGeom>
        </p:spPr>
      </p:pic>
      <p:sp>
        <p:nvSpPr>
          <p:cNvPr id="2" name="Title 1"/>
          <p:cNvSpPr>
            <a:spLocks noGrp="1"/>
          </p:cNvSpPr>
          <p:nvPr>
            <p:ph type="title"/>
          </p:nvPr>
        </p:nvSpPr>
        <p:spPr/>
        <p:txBody>
          <a:bodyPr>
            <a:normAutofit fontScale="90000"/>
          </a:bodyPr>
          <a:lstStyle/>
          <a:p>
            <a:pPr algn="ctr"/>
            <a:r>
              <a:rPr lang="en-US" b="1" dirty="0">
                <a:solidFill>
                  <a:srgbClr val="3333CC"/>
                </a:solidFill>
                <a:latin typeface="Times New Roman"/>
              </a:rPr>
              <a:t>The meta command</a:t>
            </a:r>
            <a:r>
              <a:rPr lang="en-US" dirty="0" smtClean="0"/>
              <a:t/>
            </a:r>
            <a:br>
              <a:rPr lang="en-US" dirty="0" smtClean="0"/>
            </a:br>
            <a:r>
              <a:rPr lang="en-US" b="1" dirty="0">
                <a:solidFill>
                  <a:srgbClr val="3333CC"/>
                </a:solidFill>
                <a:latin typeface="Times New Roman"/>
              </a:rPr>
              <a:t>(Sharp and Sterne)</a:t>
            </a:r>
            <a:br>
              <a:rPr lang="en-US" b="1" dirty="0">
                <a:solidFill>
                  <a:srgbClr val="3333CC"/>
                </a:solidFill>
                <a:latin typeface="Times New Roman"/>
              </a:rPr>
            </a:br>
            <a:endParaRPr lang="en-US" dirty="0"/>
          </a:p>
        </p:txBody>
      </p:sp>
      <p:sp>
        <p:nvSpPr>
          <p:cNvPr id="3" name="Content Placeholder 2"/>
          <p:cNvSpPr>
            <a:spLocks noGrp="1"/>
          </p:cNvSpPr>
          <p:nvPr>
            <p:ph idx="1"/>
          </p:nvPr>
        </p:nvSpPr>
        <p:spPr>
          <a:xfrm>
            <a:off x="-1743075" y="1508126"/>
            <a:ext cx="10515600" cy="2174875"/>
          </a:xfrm>
        </p:spPr>
        <p:txBody>
          <a:bodyPr/>
          <a:lstStyle/>
          <a:p>
            <a:pPr algn="r" rtl="1"/>
            <a:r>
              <a:rPr lang="fa-IR" dirty="0" smtClean="0">
                <a:cs typeface="2  Koodak" panose="00000700000000000000" pitchFamily="2" charset="-78"/>
              </a:rPr>
              <a:t>واریانس معکوس وزن ثابت و اثرات تصادفی – </a:t>
            </a:r>
          </a:p>
          <a:p>
            <a:pPr algn="r" rtl="1"/>
            <a:r>
              <a:rPr lang="fa-IR" dirty="0" smtClean="0">
                <a:cs typeface="2  Koodak" panose="00000700000000000000" pitchFamily="2" charset="-78"/>
              </a:rPr>
              <a:t>متاانالیز </a:t>
            </a:r>
          </a:p>
          <a:p>
            <a:pPr algn="r" rtl="1"/>
            <a:r>
              <a:rPr lang="fa-IR" dirty="0" smtClean="0">
                <a:cs typeface="2  Koodak" panose="00000700000000000000" pitchFamily="2" charset="-78"/>
              </a:rPr>
              <a:t>فارست پلات برنامه ریزی شده برای استفاده از دستورات </a:t>
            </a:r>
            <a:r>
              <a:rPr lang="en-US" dirty="0" err="1" smtClean="0">
                <a:cs typeface="2  Koodak" panose="00000700000000000000" pitchFamily="2" charset="-78"/>
              </a:rPr>
              <a:t>gph</a:t>
            </a:r>
            <a:r>
              <a:rPr lang="fa-IR" dirty="0" smtClean="0">
                <a:cs typeface="2  Koodak" panose="00000700000000000000" pitchFamily="2" charset="-78"/>
              </a:rPr>
              <a:t>         </a:t>
            </a:r>
          </a:p>
          <a:p>
            <a:pPr algn="r" rtl="1"/>
            <a:r>
              <a:rPr lang="fa-IR" dirty="0" smtClean="0">
                <a:cs typeface="2  Koodak" panose="00000700000000000000" pitchFamily="2" charset="-78"/>
              </a:rPr>
              <a:t>منتشر شده در </a:t>
            </a:r>
            <a:r>
              <a:rPr lang="en-US" dirty="0">
                <a:latin typeface="Times New Roman"/>
                <a:cs typeface="2  Koodak" panose="00000700000000000000" pitchFamily="2" charset="-78"/>
              </a:rPr>
              <a:t>Stata Technical </a:t>
            </a:r>
            <a:r>
              <a:rPr lang="en-US" dirty="0" smtClean="0">
                <a:latin typeface="Times New Roman"/>
                <a:cs typeface="2  Koodak" panose="00000700000000000000" pitchFamily="2" charset="-78"/>
              </a:rPr>
              <a:t>Bulletin</a:t>
            </a:r>
            <a:r>
              <a:rPr lang="fa-IR" dirty="0" smtClean="0">
                <a:latin typeface="Times New Roman"/>
                <a:cs typeface="2  Koodak" panose="00000700000000000000" pitchFamily="2" charset="-78"/>
              </a:rPr>
              <a:t> در سال 1997</a:t>
            </a:r>
            <a:endParaRPr lang="en-US" dirty="0">
              <a:cs typeface="2  Koodak" panose="00000700000000000000" pitchFamily="2" charset="-78"/>
            </a:endParaRPr>
          </a:p>
        </p:txBody>
      </p:sp>
    </p:spTree>
    <p:extLst>
      <p:ext uri="{BB962C8B-B14F-4D97-AF65-F5344CB8AC3E}">
        <p14:creationId xmlns:p14="http://schemas.microsoft.com/office/powerpoint/2010/main" val="119983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6915" y="1717749"/>
            <a:ext cx="6076303" cy="4404403"/>
          </a:xfrm>
          <a:prstGeom prst="rect">
            <a:avLst/>
          </a:prstGeom>
        </p:spPr>
      </p:pic>
      <p:sp>
        <p:nvSpPr>
          <p:cNvPr id="3" name="Rectangle 2"/>
          <p:cNvSpPr/>
          <p:nvPr/>
        </p:nvSpPr>
        <p:spPr>
          <a:xfrm>
            <a:off x="294379" y="287315"/>
            <a:ext cx="7656508" cy="993359"/>
          </a:xfrm>
          <a:prstGeom prst="rect">
            <a:avLst/>
          </a:prstGeom>
        </p:spPr>
        <p:txBody>
          <a:bodyPr lIns="0" tIns="0" rIns="0" bIns="0">
            <a:normAutofit fontScale="25000" lnSpcReduction="20000"/>
          </a:bodyPr>
          <a:lstStyle/>
          <a:p>
            <a:pPr marL="419754" indent="-356587">
              <a:lnSpc>
                <a:spcPts val="2864"/>
              </a:lnSpc>
              <a:spcAft>
                <a:spcPts val="2036"/>
              </a:spcAft>
            </a:pPr>
            <a:r>
              <a:rPr lang="en-US" sz="2407" b="1">
                <a:latin typeface="Courier New"/>
              </a:rPr>
              <a:t>meta logor selogor, graph(f) id(trialnam)</a:t>
            </a:r>
            <a:r>
              <a:rPr sz="1805"/>
              <a:t/>
            </a:r>
            <a:br>
              <a:rPr sz="1805"/>
            </a:br>
            <a:r>
              <a:rPr lang="en-US" sz="2407" b="1">
                <a:latin typeface="Courier New"/>
              </a:rPr>
              <a:t>eform xlab(0.01,0.1,1,10) cline xline(1)</a:t>
            </a:r>
            <a:r>
              <a:rPr sz="1805"/>
              <a:t/>
            </a:r>
            <a:br>
              <a:rPr sz="1805"/>
            </a:br>
            <a:r>
              <a:rPr lang="en-US" sz="2407" b="1">
                <a:latin typeface="Courier New"/>
              </a:rPr>
              <a:t>b2title(Odds ratio)</a:t>
            </a:r>
          </a:p>
        </p:txBody>
      </p:sp>
      <p:sp>
        <p:nvSpPr>
          <p:cNvPr id="4" name="Rectangle 3"/>
          <p:cNvSpPr/>
          <p:nvPr/>
        </p:nvSpPr>
        <p:spPr>
          <a:xfrm>
            <a:off x="352457" y="1824726"/>
            <a:ext cx="1253161" cy="4352443"/>
          </a:xfrm>
          <a:prstGeom prst="rect">
            <a:avLst/>
          </a:prstGeom>
        </p:spPr>
        <p:txBody>
          <a:bodyPr lIns="0" tIns="0" rIns="0" bIns="0">
            <a:normAutofit fontScale="97500"/>
          </a:bodyPr>
          <a:lstStyle/>
          <a:p>
            <a:pPr algn="r">
              <a:lnSpc>
                <a:spcPts val="1420"/>
              </a:lnSpc>
              <a:spcBef>
                <a:spcPts val="2036"/>
              </a:spcBef>
              <a:spcAft>
                <a:spcPts val="983"/>
              </a:spcAft>
            </a:pPr>
            <a:r>
              <a:rPr lang="en-US" sz="1304" b="1">
                <a:latin typeface="Times New Roman"/>
              </a:rPr>
              <a:t>Fletcher</a:t>
            </a:r>
            <a:r>
              <a:rPr sz="1805"/>
              <a:t/>
            </a:r>
            <a:br>
              <a:rPr sz="1805"/>
            </a:br>
            <a:r>
              <a:rPr lang="en-US" sz="1304" b="1">
                <a:latin typeface="Times New Roman"/>
              </a:rPr>
              <a:t>Dewar</a:t>
            </a:r>
            <a:r>
              <a:rPr sz="1805"/>
              <a:t/>
            </a:r>
            <a:br>
              <a:rPr sz="1805"/>
            </a:br>
            <a:r>
              <a:rPr lang="en-US" sz="1304" b="1">
                <a:latin typeface="Times New Roman"/>
              </a:rPr>
              <a:t>1st European</a:t>
            </a:r>
            <a:r>
              <a:rPr sz="1805"/>
              <a:t/>
            </a:r>
            <a:br>
              <a:rPr sz="1805"/>
            </a:br>
            <a:r>
              <a:rPr lang="en-US" sz="1304" b="1">
                <a:latin typeface="Times New Roman"/>
              </a:rPr>
              <a:t>Heikinheimo</a:t>
            </a:r>
            <a:r>
              <a:rPr sz="1805"/>
              <a:t/>
            </a:r>
            <a:br>
              <a:rPr sz="1805"/>
            </a:br>
            <a:r>
              <a:rPr lang="en-US" sz="1304" b="1">
                <a:latin typeface="Times New Roman"/>
              </a:rPr>
              <a:t>Italian</a:t>
            </a:r>
            <a:r>
              <a:rPr sz="1805"/>
              <a:t/>
            </a:r>
            <a:br>
              <a:rPr sz="1805"/>
            </a:br>
            <a:r>
              <a:rPr lang="en-US" sz="1304" b="1">
                <a:latin typeface="Times New Roman"/>
              </a:rPr>
              <a:t>2nd European</a:t>
            </a:r>
            <a:r>
              <a:rPr sz="1805"/>
              <a:t/>
            </a:r>
            <a:br>
              <a:rPr sz="1805"/>
            </a:br>
            <a:r>
              <a:rPr lang="en-US" sz="1304" b="1">
                <a:latin typeface="Times New Roman"/>
              </a:rPr>
              <a:t>2nd Frankfurt</a:t>
            </a:r>
            <a:r>
              <a:rPr sz="1805"/>
              <a:t/>
            </a:r>
            <a:br>
              <a:rPr sz="1805"/>
            </a:br>
            <a:r>
              <a:rPr lang="en-US" sz="1304" b="1">
                <a:latin typeface="Times New Roman"/>
              </a:rPr>
              <a:t>1st Australian</a:t>
            </a:r>
            <a:r>
              <a:rPr sz="1805"/>
              <a:t/>
            </a:r>
            <a:br>
              <a:rPr sz="1805"/>
            </a:br>
            <a:r>
              <a:rPr lang="en-US" sz="1304" b="1">
                <a:latin typeface="Times New Roman"/>
              </a:rPr>
              <a:t>NHLBI SMIT</a:t>
            </a:r>
            <a:r>
              <a:rPr sz="1805"/>
              <a:t/>
            </a:r>
            <a:br>
              <a:rPr sz="1805"/>
            </a:br>
            <a:r>
              <a:rPr lang="en-US" sz="1304" b="1">
                <a:latin typeface="Times New Roman"/>
              </a:rPr>
              <a:t>Valere</a:t>
            </a:r>
            <a:r>
              <a:rPr sz="1805"/>
              <a:t/>
            </a:r>
            <a:br>
              <a:rPr sz="1805"/>
            </a:br>
            <a:r>
              <a:rPr lang="en-US" sz="1304" b="1">
                <a:latin typeface="Times New Roman"/>
              </a:rPr>
              <a:t>Frank</a:t>
            </a:r>
            <a:r>
              <a:rPr sz="1805"/>
              <a:t/>
            </a:r>
            <a:br>
              <a:rPr sz="1805"/>
            </a:br>
            <a:r>
              <a:rPr lang="en-US" sz="1304" b="1">
                <a:latin typeface="Times New Roman"/>
              </a:rPr>
              <a:t>UK Collab</a:t>
            </a:r>
            <a:r>
              <a:rPr sz="1805"/>
              <a:t/>
            </a:r>
            <a:br>
              <a:rPr sz="1805"/>
            </a:br>
            <a:r>
              <a:rPr lang="en-US" sz="1304" b="1">
                <a:latin typeface="Times New Roman"/>
              </a:rPr>
              <a:t>Klein</a:t>
            </a:r>
            <a:r>
              <a:rPr sz="1805"/>
              <a:t/>
            </a:r>
            <a:br>
              <a:rPr sz="1805"/>
            </a:br>
            <a:r>
              <a:rPr lang="en-US" sz="1304" b="1">
                <a:latin typeface="Times New Roman"/>
              </a:rPr>
              <a:t>Austrian</a:t>
            </a:r>
            <a:r>
              <a:rPr sz="1805"/>
              <a:t/>
            </a:r>
            <a:br>
              <a:rPr sz="1805"/>
            </a:br>
            <a:r>
              <a:rPr lang="en-US" sz="1304" b="1">
                <a:latin typeface="Times New Roman"/>
              </a:rPr>
              <a:t>Lasierra</a:t>
            </a:r>
            <a:r>
              <a:rPr sz="1805"/>
              <a:t/>
            </a:r>
            <a:br>
              <a:rPr sz="1805"/>
            </a:br>
            <a:r>
              <a:rPr lang="en-US" sz="1304" b="1">
                <a:latin typeface="Times New Roman"/>
              </a:rPr>
              <a:t>N German</a:t>
            </a:r>
            <a:r>
              <a:rPr sz="1805"/>
              <a:t/>
            </a:r>
            <a:br>
              <a:rPr sz="1805"/>
            </a:br>
            <a:r>
              <a:rPr lang="en-US" sz="1304" b="1">
                <a:latin typeface="Times New Roman"/>
              </a:rPr>
              <a:t>Witchitz</a:t>
            </a:r>
            <a:r>
              <a:rPr sz="1805"/>
              <a:t/>
            </a:r>
            <a:br>
              <a:rPr sz="1805"/>
            </a:br>
            <a:r>
              <a:rPr lang="en-US" sz="1304" b="1">
                <a:latin typeface="Times New Roman"/>
              </a:rPr>
              <a:t>2nd Australian</a:t>
            </a:r>
            <a:r>
              <a:rPr sz="1805"/>
              <a:t/>
            </a:r>
            <a:br>
              <a:rPr sz="1805"/>
            </a:br>
            <a:r>
              <a:rPr lang="en-US" sz="1304" b="1">
                <a:latin typeface="Times New Roman"/>
              </a:rPr>
              <a:t>3rd European</a:t>
            </a:r>
            <a:r>
              <a:rPr sz="1805"/>
              <a:t/>
            </a:r>
            <a:br>
              <a:rPr sz="1805"/>
            </a:br>
            <a:r>
              <a:rPr lang="en-US" sz="1304" b="1">
                <a:latin typeface="Times New Roman"/>
              </a:rPr>
              <a:t>ISAM</a:t>
            </a:r>
            <a:r>
              <a:rPr sz="1805"/>
              <a:t/>
            </a:r>
            <a:br>
              <a:rPr sz="1805"/>
            </a:br>
            <a:r>
              <a:rPr lang="en-US" sz="1304" b="1">
                <a:latin typeface="Times New Roman"/>
              </a:rPr>
              <a:t>GISSI-1</a:t>
            </a:r>
            <a:r>
              <a:rPr sz="1805"/>
              <a:t/>
            </a:r>
            <a:br>
              <a:rPr sz="1805"/>
            </a:br>
            <a:r>
              <a:rPr lang="en-US" sz="1304" b="1">
                <a:latin typeface="Times New Roman"/>
              </a:rPr>
              <a:t>ISIS-2</a:t>
            </a:r>
          </a:p>
          <a:p>
            <a:pPr algn="r">
              <a:lnSpc>
                <a:spcPts val="1444"/>
              </a:lnSpc>
            </a:pPr>
            <a:r>
              <a:rPr lang="en-US" sz="1304" b="1">
                <a:latin typeface="Times New Roman"/>
              </a:rPr>
              <a:t>Combined</a:t>
            </a:r>
          </a:p>
        </p:txBody>
      </p:sp>
      <p:sp>
        <p:nvSpPr>
          <p:cNvPr id="5" name="Rectangle 4"/>
          <p:cNvSpPr/>
          <p:nvPr/>
        </p:nvSpPr>
        <p:spPr>
          <a:xfrm>
            <a:off x="1822626" y="6348334"/>
            <a:ext cx="238407" cy="168107"/>
          </a:xfrm>
          <a:prstGeom prst="rect">
            <a:avLst/>
          </a:prstGeom>
        </p:spPr>
        <p:txBody>
          <a:bodyPr wrap="none" lIns="0" tIns="0" rIns="0" bIns="0">
            <a:normAutofit fontScale="25000" lnSpcReduction="20000"/>
          </a:bodyPr>
          <a:lstStyle/>
          <a:p>
            <a:pPr>
              <a:lnSpc>
                <a:spcPts val="1455"/>
              </a:lnSpc>
            </a:pPr>
            <a:r>
              <a:rPr lang="en-US" sz="1304" b="1">
                <a:latin typeface="Arial"/>
              </a:rPr>
              <a:t>.01</a:t>
            </a:r>
          </a:p>
        </p:txBody>
      </p:sp>
      <p:sp>
        <p:nvSpPr>
          <p:cNvPr id="6" name="Rectangle 5"/>
          <p:cNvSpPr/>
          <p:nvPr/>
        </p:nvSpPr>
        <p:spPr>
          <a:xfrm>
            <a:off x="3674862" y="6348330"/>
            <a:ext cx="140599" cy="165051"/>
          </a:xfrm>
          <a:prstGeom prst="rect">
            <a:avLst/>
          </a:prstGeom>
        </p:spPr>
        <p:txBody>
          <a:bodyPr wrap="none" lIns="0" tIns="0" rIns="0" bIns="0">
            <a:normAutofit fontScale="25000" lnSpcReduction="20000"/>
          </a:bodyPr>
          <a:lstStyle/>
          <a:p>
            <a:pPr>
              <a:lnSpc>
                <a:spcPts val="1455"/>
              </a:lnSpc>
            </a:pPr>
            <a:r>
              <a:rPr lang="en-US" sz="1304" b="1">
                <a:latin typeface="Arial"/>
              </a:rPr>
              <a:t>.1</a:t>
            </a:r>
          </a:p>
        </p:txBody>
      </p:sp>
      <p:sp>
        <p:nvSpPr>
          <p:cNvPr id="7" name="Rectangle 6"/>
          <p:cNvSpPr/>
          <p:nvPr/>
        </p:nvSpPr>
        <p:spPr>
          <a:xfrm>
            <a:off x="4695728" y="6348331"/>
            <a:ext cx="913891" cy="146712"/>
          </a:xfrm>
          <a:prstGeom prst="rect">
            <a:avLst/>
          </a:prstGeom>
        </p:spPr>
        <p:txBody>
          <a:bodyPr wrap="none" lIns="0" tIns="0" rIns="0" bIns="0">
            <a:normAutofit fontScale="25000" lnSpcReduction="20000"/>
          </a:bodyPr>
          <a:lstStyle/>
          <a:p>
            <a:pPr algn="r">
              <a:lnSpc>
                <a:spcPts val="1455"/>
              </a:lnSpc>
            </a:pPr>
            <a:r>
              <a:rPr lang="en-US" sz="1304" b="1">
                <a:latin typeface="Arial"/>
              </a:rPr>
              <a:t>1</a:t>
            </a:r>
          </a:p>
        </p:txBody>
      </p:sp>
      <p:sp>
        <p:nvSpPr>
          <p:cNvPr id="8" name="Rectangle 7"/>
          <p:cNvSpPr/>
          <p:nvPr/>
        </p:nvSpPr>
        <p:spPr>
          <a:xfrm>
            <a:off x="4695728" y="6495043"/>
            <a:ext cx="913891" cy="201728"/>
          </a:xfrm>
          <a:prstGeom prst="rect">
            <a:avLst/>
          </a:prstGeom>
        </p:spPr>
        <p:txBody>
          <a:bodyPr wrap="none" lIns="0" tIns="0" rIns="0" bIns="0">
            <a:normAutofit fontScale="97500"/>
          </a:bodyPr>
          <a:lstStyle/>
          <a:p>
            <a:pPr>
              <a:lnSpc>
                <a:spcPts val="1455"/>
              </a:lnSpc>
            </a:pPr>
            <a:r>
              <a:rPr lang="en-US" sz="1304" b="1">
                <a:latin typeface="Arial"/>
              </a:rPr>
              <a:t>Odds ratio</a:t>
            </a:r>
          </a:p>
        </p:txBody>
      </p:sp>
      <p:sp>
        <p:nvSpPr>
          <p:cNvPr id="9" name="Rectangle 8"/>
          <p:cNvSpPr/>
          <p:nvPr/>
        </p:nvSpPr>
        <p:spPr>
          <a:xfrm>
            <a:off x="7244838" y="6348334"/>
            <a:ext cx="213955" cy="168107"/>
          </a:xfrm>
          <a:prstGeom prst="rect">
            <a:avLst/>
          </a:prstGeom>
        </p:spPr>
        <p:txBody>
          <a:bodyPr wrap="none" lIns="0" tIns="0" rIns="0" bIns="0">
            <a:normAutofit fontScale="25000" lnSpcReduction="20000"/>
          </a:bodyPr>
          <a:lstStyle/>
          <a:p>
            <a:pPr>
              <a:lnSpc>
                <a:spcPts val="1455"/>
              </a:lnSpc>
            </a:pPr>
            <a:r>
              <a:rPr lang="en-US" sz="1304" b="1">
                <a:latin typeface="Arial"/>
              </a:rPr>
              <a:t>10</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407349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طرح کلی</a:t>
            </a:r>
            <a:endParaRPr lang="en-US" dirty="0"/>
          </a:p>
        </p:txBody>
      </p:sp>
      <p:sp>
        <p:nvSpPr>
          <p:cNvPr id="3" name="Content Placeholder 2"/>
          <p:cNvSpPr>
            <a:spLocks noGrp="1"/>
          </p:cNvSpPr>
          <p:nvPr>
            <p:ph idx="1"/>
          </p:nvPr>
        </p:nvSpPr>
        <p:spPr/>
        <p:txBody>
          <a:bodyPr/>
          <a:lstStyle/>
          <a:p>
            <a:pPr algn="r" rtl="1">
              <a:buFont typeface="Wingdings" panose="05000000000000000000" pitchFamily="2" charset="2"/>
              <a:buChar char="v"/>
            </a:pPr>
            <a:r>
              <a:rPr lang="fa-IR" dirty="0" smtClean="0"/>
              <a:t>بررسی سیستماتیک و متاانالیز </a:t>
            </a:r>
          </a:p>
          <a:p>
            <a:pPr algn="r" rtl="1">
              <a:buFont typeface="Wingdings" panose="05000000000000000000" pitchFamily="2" charset="2"/>
              <a:buChar char="v"/>
            </a:pPr>
            <a:r>
              <a:rPr lang="fa-IR" dirty="0" smtClean="0"/>
              <a:t>متاانالیز در نرم افزار </a:t>
            </a:r>
            <a:r>
              <a:rPr lang="en-US" dirty="0" err="1" smtClean="0"/>
              <a:t>stata</a:t>
            </a:r>
            <a:r>
              <a:rPr lang="en-US" dirty="0" smtClean="0"/>
              <a:t> </a:t>
            </a:r>
            <a:endParaRPr lang="fa-IR" dirty="0" smtClean="0"/>
          </a:p>
          <a:p>
            <a:pPr algn="r" rtl="1">
              <a:buFont typeface="Wingdings" panose="05000000000000000000" pitchFamily="2" charset="2"/>
              <a:buChar char="v"/>
            </a:pPr>
            <a:r>
              <a:rPr lang="fa-IR" dirty="0" smtClean="0"/>
              <a:t>تورش یا </a:t>
            </a:r>
            <a:r>
              <a:rPr lang="en-US" dirty="0" smtClean="0"/>
              <a:t>bias </a:t>
            </a:r>
            <a:r>
              <a:rPr lang="fa-IR" dirty="0" smtClean="0"/>
              <a:t> در متاانالیز</a:t>
            </a:r>
          </a:p>
          <a:p>
            <a:pPr algn="r" rtl="1">
              <a:buFont typeface="Wingdings" panose="05000000000000000000" pitchFamily="2" charset="2"/>
              <a:buChar char="v"/>
            </a:pPr>
            <a:r>
              <a:rPr lang="fa-IR" dirty="0" smtClean="0"/>
              <a:t>دستورات </a:t>
            </a:r>
            <a:r>
              <a:rPr lang="en-US" dirty="0" err="1" smtClean="0"/>
              <a:t>stata</a:t>
            </a:r>
            <a:r>
              <a:rPr lang="en-US" dirty="0" smtClean="0"/>
              <a:t> </a:t>
            </a:r>
            <a:r>
              <a:rPr lang="fa-IR" dirty="0" smtClean="0"/>
              <a:t>برای به دست اوردن تورش یا </a:t>
            </a:r>
            <a:r>
              <a:rPr lang="en-US" dirty="0" smtClean="0"/>
              <a:t>bias</a:t>
            </a:r>
          </a:p>
          <a:p>
            <a:pPr algn="r" rtl="1">
              <a:buFont typeface="Wingdings" panose="05000000000000000000" pitchFamily="2" charset="2"/>
              <a:buChar char="v"/>
            </a:pPr>
            <a:r>
              <a:rPr lang="fa-IR" dirty="0" smtClean="0"/>
              <a:t>شرایط حال</a:t>
            </a:r>
          </a:p>
          <a:p>
            <a:pPr algn="r" rtl="1">
              <a:buFont typeface="Wingdings" panose="05000000000000000000" pitchFamily="2" charset="2"/>
              <a:buChar char="v"/>
            </a:pPr>
            <a:r>
              <a:rPr lang="fa-IR" dirty="0" smtClean="0"/>
              <a:t>اینده</a:t>
            </a:r>
            <a:endParaRPr lang="en-US" dirty="0"/>
          </a:p>
        </p:txBody>
      </p:sp>
    </p:spTree>
    <p:extLst>
      <p:ext uri="{BB962C8B-B14F-4D97-AF65-F5344CB8AC3E}">
        <p14:creationId xmlns:p14="http://schemas.microsoft.com/office/powerpoint/2010/main" val="2643047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233" y="63021"/>
            <a:ext cx="794059" cy="6075168"/>
          </a:xfrm>
          <a:prstGeom prst="rect">
            <a:avLst/>
          </a:prstGeom>
        </p:spPr>
        <p:txBody>
          <a:bodyPr lIns="0" tIns="0" rIns="0" bIns="0">
            <a:normAutofit fontScale="25000" lnSpcReduction="20000"/>
          </a:bodyPr>
          <a:lstStyle/>
          <a:p>
            <a:pPr>
              <a:lnSpc>
                <a:spcPts val="1712"/>
              </a:lnSpc>
            </a:pPr>
            <a:r>
              <a:rPr lang="en-US" sz="5600" dirty="0">
                <a:latin typeface="Arial"/>
              </a:rPr>
              <a:t>No of</a:t>
            </a:r>
            <a:r>
              <a:rPr sz="5600" dirty="0"/>
              <a:t/>
            </a:r>
            <a:br>
              <a:rPr sz="5600" dirty="0"/>
            </a:br>
            <a:r>
              <a:rPr lang="en-US" sz="5600" dirty="0">
                <a:latin typeface="Arial"/>
              </a:rPr>
              <a:t>patients</a:t>
            </a:r>
          </a:p>
          <a:p>
            <a:pPr marL="152823" indent="140087" algn="just">
              <a:lnSpc>
                <a:spcPts val="1464"/>
              </a:lnSpc>
            </a:pPr>
            <a:r>
              <a:rPr lang="en-US" sz="1203" dirty="0">
                <a:latin typeface="Times New Roman"/>
              </a:rPr>
              <a:t>962</a:t>
            </a:r>
            <a:r>
              <a:rPr sz="5600" dirty="0"/>
              <a:t/>
            </a:r>
            <a:br>
              <a:rPr sz="5600" dirty="0"/>
            </a:br>
            <a:r>
              <a:rPr lang="en-US" sz="5600" dirty="0">
                <a:latin typeface="Times New Roman"/>
              </a:rPr>
              <a:t>1388</a:t>
            </a:r>
            <a:r>
              <a:rPr sz="5600" dirty="0"/>
              <a:t/>
            </a:r>
            <a:br>
              <a:rPr sz="5600" dirty="0"/>
            </a:br>
            <a:r>
              <a:rPr lang="en-US" sz="5600" dirty="0">
                <a:latin typeface="Times New Roman"/>
              </a:rPr>
              <a:t>1709</a:t>
            </a:r>
            <a:r>
              <a:rPr sz="5600" dirty="0"/>
              <a:t/>
            </a:r>
            <a:br>
              <a:rPr sz="5600" dirty="0"/>
            </a:br>
            <a:r>
              <a:rPr lang="en-US" sz="5600" dirty="0">
                <a:latin typeface="Times New Roman"/>
              </a:rPr>
              <a:t>2226</a:t>
            </a:r>
            <a:r>
              <a:rPr sz="5600" dirty="0"/>
              <a:t/>
            </a:r>
            <a:br>
              <a:rPr sz="5600" dirty="0"/>
            </a:br>
            <a:r>
              <a:rPr lang="en-US" sz="5600" dirty="0">
                <a:latin typeface="Times New Roman"/>
              </a:rPr>
              <a:t>2432</a:t>
            </a:r>
            <a:r>
              <a:rPr sz="5600" dirty="0"/>
              <a:t/>
            </a:r>
            <a:br>
              <a:rPr sz="5600" dirty="0"/>
            </a:br>
            <a:r>
              <a:rPr lang="en-US" sz="5600" dirty="0">
                <a:latin typeface="Times New Roman"/>
              </a:rPr>
              <a:t>2539</a:t>
            </a:r>
            <a:r>
              <a:rPr sz="5600" dirty="0"/>
              <a:t/>
            </a:r>
            <a:br>
              <a:rPr sz="5600" dirty="0"/>
            </a:br>
            <a:r>
              <a:rPr lang="en-US" sz="5600" dirty="0">
                <a:latin typeface="Times New Roman"/>
              </a:rPr>
              <a:t>2647</a:t>
            </a:r>
            <a:r>
              <a:rPr sz="5600" dirty="0"/>
              <a:t/>
            </a:r>
            <a:br>
              <a:rPr sz="5600" dirty="0"/>
            </a:br>
            <a:r>
              <a:rPr lang="en-US" sz="5600" dirty="0">
                <a:latin typeface="Times New Roman"/>
              </a:rPr>
              <a:t>2738</a:t>
            </a:r>
            <a:r>
              <a:rPr sz="5600" dirty="0"/>
              <a:t/>
            </a:r>
            <a:br>
              <a:rPr sz="5600" dirty="0"/>
            </a:br>
            <a:r>
              <a:rPr lang="en-US" sz="5600" dirty="0">
                <a:latin typeface="Times New Roman"/>
              </a:rPr>
              <a:t>2761</a:t>
            </a:r>
            <a:r>
              <a:rPr sz="5600" dirty="0"/>
              <a:t/>
            </a:r>
            <a:br>
              <a:rPr sz="5600" dirty="0"/>
            </a:br>
            <a:r>
              <a:rPr lang="en-US" sz="5600" dirty="0">
                <a:latin typeface="Times New Roman"/>
              </a:rPr>
              <a:t>3356</a:t>
            </a:r>
            <a:r>
              <a:rPr sz="5600" dirty="0"/>
              <a:t/>
            </a:r>
            <a:br>
              <a:rPr sz="5600" dirty="0"/>
            </a:br>
            <a:r>
              <a:rPr lang="en-US" sz="5600" dirty="0">
                <a:latin typeface="Times New Roman"/>
              </a:rPr>
              <a:t>4084</a:t>
            </a:r>
            <a:r>
              <a:rPr sz="5600" dirty="0"/>
              <a:t/>
            </a:r>
            <a:br>
              <a:rPr sz="5600" dirty="0"/>
            </a:br>
            <a:r>
              <a:rPr lang="en-US" sz="5600" dirty="0">
                <a:latin typeface="Times New Roman"/>
              </a:rPr>
              <a:t>4314</a:t>
            </a:r>
            <a:r>
              <a:rPr sz="5600" dirty="0"/>
              <a:t/>
            </a:r>
            <a:br>
              <a:rPr sz="5600" dirty="0"/>
            </a:br>
            <a:r>
              <a:rPr lang="en-US" sz="5600" dirty="0">
                <a:latin typeface="Times New Roman"/>
              </a:rPr>
              <a:t>4338</a:t>
            </a:r>
            <a:r>
              <a:rPr sz="5600" dirty="0"/>
              <a:t/>
            </a:r>
            <a:br>
              <a:rPr sz="5600" dirty="0"/>
            </a:br>
            <a:r>
              <a:rPr lang="en-US" sz="5600" dirty="0">
                <a:latin typeface="Times New Roman"/>
              </a:rPr>
              <a:t>4821</a:t>
            </a:r>
            <a:r>
              <a:rPr sz="5600" dirty="0"/>
              <a:t/>
            </a:r>
            <a:br>
              <a:rPr sz="5600" dirty="0"/>
            </a:br>
            <a:r>
              <a:rPr lang="en-US" sz="5600" dirty="0">
                <a:latin typeface="Times New Roman"/>
              </a:rPr>
              <a:t>4879</a:t>
            </a:r>
            <a:r>
              <a:rPr sz="5600" dirty="0"/>
              <a:t/>
            </a:r>
            <a:br>
              <a:rPr sz="5600" dirty="0"/>
            </a:br>
            <a:r>
              <a:rPr lang="en-US" sz="5600" dirty="0">
                <a:latin typeface="Times New Roman"/>
              </a:rPr>
              <a:t>5194</a:t>
            </a:r>
            <a:r>
              <a:rPr sz="5600" dirty="0"/>
              <a:t/>
            </a:r>
            <a:br>
              <a:rPr sz="5600" dirty="0"/>
            </a:br>
            <a:r>
              <a:rPr lang="en-US" sz="5600" dirty="0">
                <a:latin typeface="Times New Roman"/>
              </a:rPr>
              <a:t>6935</a:t>
            </a:r>
            <a:r>
              <a:rPr sz="5600" dirty="0"/>
              <a:t/>
            </a:r>
            <a:br>
              <a:rPr sz="5600" dirty="0"/>
            </a:br>
            <a:r>
              <a:rPr lang="en-US" sz="5600" dirty="0">
                <a:latin typeface="Times New Roman"/>
              </a:rPr>
              <a:t>18647</a:t>
            </a:r>
            <a:r>
              <a:rPr lang="en-US" sz="5600" b="1" dirty="0">
                <a:latin typeface="Times New Roman"/>
              </a:rPr>
              <a:t>*</a:t>
            </a:r>
            <a:r>
              <a:rPr sz="5600" dirty="0"/>
              <a:t/>
            </a:r>
            <a:br>
              <a:rPr sz="5600" dirty="0"/>
            </a:br>
            <a:r>
              <a:rPr lang="en-US" sz="5600" dirty="0">
                <a:latin typeface="Times New Roman"/>
              </a:rPr>
              <a:t>18699</a:t>
            </a:r>
            <a:r>
              <a:rPr sz="5600" dirty="0"/>
              <a:t/>
            </a:r>
            <a:br>
              <a:rPr sz="5600" dirty="0"/>
            </a:br>
            <a:r>
              <a:rPr lang="en-US" sz="5600" dirty="0">
                <a:latin typeface="Times New Roman"/>
              </a:rPr>
              <a:t>18758</a:t>
            </a:r>
            <a:r>
              <a:rPr sz="5600" dirty="0"/>
              <a:t/>
            </a:r>
            <a:br>
              <a:rPr sz="5600" dirty="0"/>
            </a:br>
            <a:r>
              <a:rPr lang="en-US" sz="5600" dirty="0">
                <a:latin typeface="Times New Roman"/>
              </a:rPr>
              <a:t>18796</a:t>
            </a:r>
            <a:r>
              <a:rPr sz="5600" dirty="0"/>
              <a:t/>
            </a:r>
            <a:br>
              <a:rPr sz="5600" dirty="0"/>
            </a:br>
            <a:r>
              <a:rPr lang="en-US" sz="5600" dirty="0">
                <a:latin typeface="Times New Roman"/>
              </a:rPr>
              <a:t>18840</a:t>
            </a:r>
            <a:r>
              <a:rPr sz="5600" dirty="0"/>
              <a:t/>
            </a:r>
            <a:br>
              <a:rPr sz="5600" dirty="0"/>
            </a:br>
            <a:r>
              <a:rPr lang="en-US" sz="5600" dirty="0">
                <a:latin typeface="Times New Roman"/>
              </a:rPr>
              <a:t>18938</a:t>
            </a:r>
            <a:r>
              <a:rPr sz="5600" dirty="0"/>
              <a:t/>
            </a:r>
            <a:br>
              <a:rPr sz="5600" dirty="0"/>
            </a:br>
            <a:r>
              <a:rPr lang="en-US" sz="5600" dirty="0">
                <a:latin typeface="Times New Roman"/>
              </a:rPr>
              <a:t>19002</a:t>
            </a:r>
            <a:r>
              <a:rPr sz="5600" dirty="0"/>
              <a:t/>
            </a:r>
            <a:br>
              <a:rPr sz="5600" dirty="0"/>
            </a:br>
            <a:r>
              <a:rPr lang="en-US" sz="5600" dirty="0">
                <a:latin typeface="Times New Roman"/>
              </a:rPr>
              <a:t>19221</a:t>
            </a:r>
            <a:r>
              <a:rPr sz="5600" dirty="0"/>
              <a:t/>
            </a:r>
            <a:br>
              <a:rPr sz="5600" dirty="0"/>
            </a:br>
            <a:r>
              <a:rPr lang="en-US" sz="5600" dirty="0">
                <a:latin typeface="Times New Roman"/>
              </a:rPr>
              <a:t>19328</a:t>
            </a:r>
            <a:r>
              <a:rPr sz="5600" dirty="0"/>
              <a:t/>
            </a:r>
            <a:br>
              <a:rPr sz="5600" dirty="0"/>
            </a:br>
            <a:r>
              <a:rPr lang="en-US" sz="5600" dirty="0">
                <a:latin typeface="Times New Roman"/>
              </a:rPr>
              <a:t>19353</a:t>
            </a:r>
            <a:r>
              <a:rPr sz="5600" dirty="0"/>
              <a:t/>
            </a:r>
            <a:br>
              <a:rPr sz="5600" dirty="0"/>
            </a:br>
            <a:r>
              <a:rPr lang="en-US" sz="5600" dirty="0">
                <a:latin typeface="Times New Roman"/>
              </a:rPr>
              <a:t>19721</a:t>
            </a:r>
            <a:r>
              <a:rPr sz="5600" dirty="0"/>
              <a:t/>
            </a:r>
            <a:br>
              <a:rPr sz="5600" dirty="0"/>
            </a:br>
            <a:r>
              <a:rPr lang="en-US" sz="5600" dirty="0">
                <a:latin typeface="Times New Roman"/>
              </a:rPr>
              <a:t>36908</a:t>
            </a:r>
            <a:r>
              <a:rPr lang="en-US" sz="5600" b="1" dirty="0">
                <a:latin typeface="Times New Roman"/>
              </a:rPr>
              <a:t> *</a:t>
            </a:r>
            <a:r>
              <a:rPr lang="en-US" sz="752" b="1" dirty="0">
                <a:latin typeface="Times New Roman"/>
              </a:rPr>
              <a:t> *</a:t>
            </a:r>
            <a:r>
              <a:rPr sz="1805" dirty="0"/>
              <a:t/>
            </a:r>
            <a:br>
              <a:rPr sz="1805" dirty="0"/>
            </a:br>
            <a:r>
              <a:rPr lang="en-US" sz="1203" dirty="0">
                <a:latin typeface="Times New Roman"/>
              </a:rPr>
              <a:t>36974</a:t>
            </a:r>
          </a:p>
        </p:txBody>
      </p:sp>
      <p:sp>
        <p:nvSpPr>
          <p:cNvPr id="3" name="Rectangle 2"/>
          <p:cNvSpPr/>
          <p:nvPr/>
        </p:nvSpPr>
        <p:spPr>
          <a:xfrm>
            <a:off x="1447748" y="56723"/>
            <a:ext cx="957911" cy="415935"/>
          </a:xfrm>
          <a:prstGeom prst="rect">
            <a:avLst/>
          </a:prstGeom>
        </p:spPr>
        <p:txBody>
          <a:bodyPr lIns="0" tIns="0" rIns="0" bIns="0">
            <a:normAutofit fontScale="97500"/>
          </a:bodyPr>
          <a:lstStyle/>
          <a:p>
            <a:pPr>
              <a:lnSpc>
                <a:spcPts val="1489"/>
              </a:lnSpc>
            </a:pPr>
            <a:r>
              <a:rPr lang="en-US" sz="1504">
                <a:latin typeface="Arial"/>
              </a:rPr>
              <a:t>Odds ratio</a:t>
            </a:r>
          </a:p>
          <a:p>
            <a:pPr>
              <a:lnSpc>
                <a:spcPts val="1489"/>
              </a:lnSpc>
            </a:pPr>
            <a:r>
              <a:rPr lang="en-US" sz="1404" b="1">
                <a:latin typeface="Times New Roman"/>
              </a:rPr>
              <a:t>(95% Cl)</a:t>
            </a:r>
          </a:p>
        </p:txBody>
      </p:sp>
      <p:sp>
        <p:nvSpPr>
          <p:cNvPr id="4" name="Rectangle 3"/>
          <p:cNvSpPr/>
          <p:nvPr/>
        </p:nvSpPr>
        <p:spPr>
          <a:xfrm>
            <a:off x="3243831" y="63024"/>
            <a:ext cx="491559" cy="189061"/>
          </a:xfrm>
          <a:prstGeom prst="rect">
            <a:avLst/>
          </a:prstGeom>
        </p:spPr>
        <p:txBody>
          <a:bodyPr wrap="none" lIns="0" tIns="0" rIns="0" bIns="0">
            <a:normAutofit fontScale="25000" lnSpcReduction="20000"/>
          </a:bodyPr>
          <a:lstStyle/>
          <a:p>
            <a:pPr>
              <a:lnSpc>
                <a:spcPts val="1675"/>
              </a:lnSpc>
            </a:pPr>
            <a:r>
              <a:rPr lang="en-US" sz="1504">
                <a:latin typeface="Arial"/>
              </a:rPr>
              <a:t>Year</a:t>
            </a:r>
          </a:p>
        </p:txBody>
      </p:sp>
      <p:sp>
        <p:nvSpPr>
          <p:cNvPr id="5" name="Rectangle 4"/>
          <p:cNvSpPr/>
          <p:nvPr/>
        </p:nvSpPr>
        <p:spPr>
          <a:xfrm>
            <a:off x="3811013" y="56723"/>
            <a:ext cx="901192" cy="415935"/>
          </a:xfrm>
          <a:prstGeom prst="rect">
            <a:avLst/>
          </a:prstGeom>
        </p:spPr>
        <p:txBody>
          <a:bodyPr lIns="0" tIns="0" rIns="0" bIns="0">
            <a:normAutofit fontScale="25000" lnSpcReduction="20000"/>
          </a:bodyPr>
          <a:lstStyle/>
          <a:p>
            <a:pPr>
              <a:lnSpc>
                <a:spcPts val="1675"/>
              </a:lnSpc>
            </a:pPr>
            <a:r>
              <a:rPr lang="en-US" sz="5600" dirty="0">
                <a:latin typeface="Arial"/>
              </a:rPr>
              <a:t>Licens</a:t>
            </a:r>
            <a:r>
              <a:rPr lang="en-US" sz="1504" dirty="0">
                <a:latin typeface="Arial"/>
              </a:rPr>
              <a:t>in</a:t>
            </a:r>
            <a:r>
              <a:rPr lang="en-US" sz="5600" dirty="0">
                <a:latin typeface="Arial"/>
              </a:rPr>
              <a:t>g</a:t>
            </a:r>
          </a:p>
          <a:p>
            <a:pPr>
              <a:lnSpc>
                <a:spcPts val="1675"/>
              </a:lnSpc>
            </a:pPr>
            <a:r>
              <a:rPr lang="en-US" sz="5600" dirty="0">
                <a:latin typeface="Arial"/>
              </a:rPr>
              <a:t>countries</a:t>
            </a:r>
          </a:p>
        </p:txBody>
      </p:sp>
      <p:sp>
        <p:nvSpPr>
          <p:cNvPr id="6" name="Rectangle 5"/>
          <p:cNvSpPr/>
          <p:nvPr/>
        </p:nvSpPr>
        <p:spPr>
          <a:xfrm>
            <a:off x="1788061" y="5526891"/>
            <a:ext cx="214269" cy="655412"/>
          </a:xfrm>
          <a:prstGeom prst="rect">
            <a:avLst/>
          </a:prstGeom>
        </p:spPr>
        <p:txBody>
          <a:bodyPr wrap="none" lIns="0" tIns="0" rIns="0" bIns="0">
            <a:normAutofit fontScale="97500"/>
          </a:bodyPr>
          <a:lstStyle/>
          <a:p>
            <a:pPr algn="just"/>
            <a:r>
              <a:rPr lang="en-US" sz="3309" i="1">
                <a:latin typeface="Times New Roman"/>
              </a:rPr>
              <a:t>$</a:t>
            </a:r>
          </a:p>
        </p:txBody>
      </p:sp>
      <p:sp>
        <p:nvSpPr>
          <p:cNvPr id="7" name="Rectangle 6"/>
          <p:cNvSpPr/>
          <p:nvPr/>
        </p:nvSpPr>
        <p:spPr>
          <a:xfrm>
            <a:off x="1183065" y="6220118"/>
            <a:ext cx="945307" cy="170155"/>
          </a:xfrm>
          <a:prstGeom prst="rect">
            <a:avLst/>
          </a:prstGeom>
        </p:spPr>
        <p:txBody>
          <a:bodyPr wrap="none" lIns="0" tIns="0" rIns="0" bIns="0">
            <a:noAutofit/>
          </a:bodyPr>
          <a:lstStyle/>
          <a:p>
            <a:pPr algn="just">
              <a:lnSpc>
                <a:spcPts val="1555"/>
              </a:lnSpc>
            </a:pPr>
            <a:r>
              <a:rPr lang="en-US" sz="1400" b="1" dirty="0">
                <a:latin typeface="Times New Roman"/>
              </a:rPr>
              <a:t>0.6    0.77</a:t>
            </a:r>
          </a:p>
        </p:txBody>
      </p:sp>
      <p:sp>
        <p:nvSpPr>
          <p:cNvPr id="8" name="Rectangle 7"/>
          <p:cNvSpPr/>
          <p:nvPr/>
        </p:nvSpPr>
        <p:spPr>
          <a:xfrm>
            <a:off x="615883" y="6673861"/>
            <a:ext cx="1651135" cy="157552"/>
          </a:xfrm>
          <a:prstGeom prst="rect">
            <a:avLst/>
          </a:prstGeom>
        </p:spPr>
        <p:txBody>
          <a:bodyPr wrap="none" lIns="0" tIns="0" rIns="0" bIns="0">
            <a:normAutofit fontScale="97500"/>
          </a:bodyPr>
          <a:lstStyle/>
          <a:p>
            <a:pPr>
              <a:lnSpc>
                <a:spcPts val="1123"/>
              </a:lnSpc>
            </a:pPr>
            <a:r>
              <a:rPr lang="en-US" sz="1003">
                <a:latin typeface="Arial"/>
              </a:rPr>
              <a:t>includes GISSI-1, ** ISIS-2</a:t>
            </a:r>
          </a:p>
        </p:txBody>
      </p:sp>
      <p:graphicFrame>
        <p:nvGraphicFramePr>
          <p:cNvPr id="9" name="Table 8"/>
          <p:cNvGraphicFramePr>
            <a:graphicFrameLocks noGrp="1"/>
          </p:cNvGraphicFramePr>
          <p:nvPr/>
        </p:nvGraphicFramePr>
        <p:xfrm>
          <a:off x="2657743" y="560883"/>
          <a:ext cx="1077649" cy="5848463"/>
        </p:xfrm>
        <a:graphic>
          <a:graphicData uri="http://schemas.openxmlformats.org/drawingml/2006/table">
            <a:tbl>
              <a:tblPr/>
              <a:tblGrid>
                <a:gridCol w="589241">
                  <a:extLst>
                    <a:ext uri="{9D8B030D-6E8A-4147-A177-3AD203B41FA5}">
                      <a16:colId xmlns:a16="http://schemas.microsoft.com/office/drawing/2014/main" xmlns="" val="20000"/>
                    </a:ext>
                  </a:extLst>
                </a:gridCol>
                <a:gridCol w="488408">
                  <a:extLst>
                    <a:ext uri="{9D8B030D-6E8A-4147-A177-3AD203B41FA5}">
                      <a16:colId xmlns:a16="http://schemas.microsoft.com/office/drawing/2014/main" xmlns="" val="20001"/>
                    </a:ext>
                  </a:extLst>
                </a:gridCol>
              </a:tblGrid>
              <a:tr h="626533">
                <a:tc>
                  <a:txBody>
                    <a:bodyPr/>
                    <a:lstStyle/>
                    <a:p>
                      <a:endParaRPr sz="1500"/>
                    </a:p>
                  </a:txBody>
                  <a:tcPr marL="0" marR="0" marT="0" marB="0"/>
                </a:tc>
                <a:tc>
                  <a:txBody>
                    <a:bodyPr/>
                    <a:lstStyle/>
                    <a:p>
                      <a:pPr marL="114300" indent="0">
                        <a:lnSpc>
                          <a:spcPts val="1550"/>
                        </a:lnSpc>
                      </a:pPr>
                      <a:r>
                        <a:rPr lang="en-US" sz="1500" b="1">
                          <a:latin typeface="Times New Roman"/>
                        </a:rPr>
                        <a:t>1971</a:t>
                      </a:r>
                    </a:p>
                    <a:p>
                      <a:pPr indent="0" algn="ctr">
                        <a:lnSpc>
                          <a:spcPts val="500"/>
                        </a:lnSpc>
                      </a:pPr>
                      <a:r>
                        <a:rPr lang="en-US" sz="400" spc="50">
                          <a:latin typeface="Times New Roman"/>
                        </a:rPr>
                        <a:t>ii</a:t>
                      </a:r>
                    </a:p>
                  </a:txBody>
                  <a:tcPr marL="0" marR="0" marT="0" marB="0"/>
                </a:tc>
                <a:extLst>
                  <a:ext uri="{0D108BD9-81ED-4DB2-BD59-A6C34878D82A}">
                    <a16:rowId xmlns:a16="http://schemas.microsoft.com/office/drawing/2014/main" xmlns="" val="10000"/>
                  </a:ext>
                </a:extLst>
              </a:tr>
              <a:tr h="192212">
                <a:tc>
                  <a:txBody>
                    <a:bodyPr/>
                    <a:lstStyle/>
                    <a:p>
                      <a:endParaRPr sz="1100"/>
                    </a:p>
                  </a:txBody>
                  <a:tcPr marL="0" marR="0" marT="0" marB="0"/>
                </a:tc>
                <a:tc>
                  <a:txBody>
                    <a:bodyPr/>
                    <a:lstStyle/>
                    <a:p>
                      <a:pPr indent="0" algn="ctr">
                        <a:lnSpc>
                          <a:spcPts val="500"/>
                        </a:lnSpc>
                      </a:pPr>
                      <a:r>
                        <a:rPr lang="en-US" sz="400" spc="50">
                          <a:latin typeface="Times New Roman"/>
                        </a:rPr>
                        <a:t>II</a:t>
                      </a:r>
                    </a:p>
                  </a:txBody>
                  <a:tcPr marL="0" marR="0" marT="0" marB="0" anchor="ctr"/>
                </a:tc>
                <a:extLst>
                  <a:ext uri="{0D108BD9-81ED-4DB2-BD59-A6C34878D82A}">
                    <a16:rowId xmlns:a16="http://schemas.microsoft.com/office/drawing/2014/main" xmlns="" val="10001"/>
                  </a:ext>
                </a:extLst>
              </a:tr>
              <a:tr h="1981200">
                <a:tc>
                  <a:txBody>
                    <a:bodyPr/>
                    <a:lstStyle/>
                    <a:p>
                      <a:pPr indent="0">
                        <a:lnSpc>
                          <a:spcPts val="1550"/>
                        </a:lnSpc>
                      </a:pPr>
                      <a:r>
                        <a:rPr lang="en-US" sz="1500" b="1">
                          <a:latin typeface="Times New Roman"/>
                        </a:rPr>
                        <a:t>0.01</a:t>
                      </a:r>
                    </a:p>
                  </a:txBody>
                  <a:tcPr marL="0" marR="0" marT="0" marB="0" anchor="ctr"/>
                </a:tc>
                <a:tc>
                  <a:txBody>
                    <a:bodyPr/>
                    <a:lstStyle/>
                    <a:p>
                      <a:pPr marL="114300" indent="0">
                        <a:lnSpc>
                          <a:spcPts val="1550"/>
                        </a:lnSpc>
                      </a:pPr>
                      <a:r>
                        <a:rPr lang="en-US" sz="1500" b="1">
                          <a:latin typeface="Times New Roman"/>
                        </a:rPr>
                        <a:t>1973</a:t>
                      </a:r>
                    </a:p>
                    <a:p>
                      <a:pPr indent="0" algn="ctr">
                        <a:lnSpc>
                          <a:spcPts val="500"/>
                        </a:lnSpc>
                        <a:spcAft>
                          <a:spcPts val="1120"/>
                        </a:spcAft>
                      </a:pPr>
                      <a:r>
                        <a:rPr lang="en-US" sz="400" cap="small" spc="50">
                          <a:latin typeface="Times New Roman"/>
                        </a:rPr>
                        <a:t>ii</a:t>
                      </a:r>
                    </a:p>
                    <a:p>
                      <a:pPr marL="114300" indent="0">
                        <a:lnSpc>
                          <a:spcPts val="1550"/>
                        </a:lnSpc>
                      </a:pPr>
                      <a:r>
                        <a:rPr lang="en-US" sz="1500" b="1">
                          <a:latin typeface="Times New Roman"/>
                        </a:rPr>
                        <a:t>1974</a:t>
                      </a:r>
                    </a:p>
                    <a:p>
                      <a:pPr marL="114300" indent="0">
                        <a:lnSpc>
                          <a:spcPts val="1550"/>
                        </a:lnSpc>
                      </a:pPr>
                      <a:r>
                        <a:rPr lang="en-US" sz="1500" b="1">
                          <a:latin typeface="Times New Roman"/>
                        </a:rPr>
                        <a:t>1975</a:t>
                      </a:r>
                    </a:p>
                    <a:p>
                      <a:pPr indent="0" algn="ctr">
                        <a:lnSpc>
                          <a:spcPts val="500"/>
                        </a:lnSpc>
                      </a:pPr>
                      <a:r>
                        <a:rPr lang="en-US" sz="400" spc="50">
                          <a:latin typeface="Times New Roman"/>
                        </a:rPr>
                        <a:t>II</a:t>
                      </a:r>
                    </a:p>
                  </a:txBody>
                  <a:tcPr marL="0" marR="0" marT="0" marB="0" anchor="ctr"/>
                </a:tc>
                <a:extLst>
                  <a:ext uri="{0D108BD9-81ED-4DB2-BD59-A6C34878D82A}">
                    <a16:rowId xmlns:a16="http://schemas.microsoft.com/office/drawing/2014/main" xmlns="" val="10002"/>
                  </a:ext>
                </a:extLst>
              </a:tr>
              <a:tr h="626533">
                <a:tc>
                  <a:txBody>
                    <a:bodyPr/>
                    <a:lstStyle/>
                    <a:p>
                      <a:endParaRPr sz="1900"/>
                    </a:p>
                  </a:txBody>
                  <a:tcPr marL="0" marR="0" marT="0" marB="0"/>
                </a:tc>
                <a:tc>
                  <a:txBody>
                    <a:bodyPr/>
                    <a:lstStyle/>
                    <a:p>
                      <a:pPr marL="114300" indent="0">
                        <a:lnSpc>
                          <a:spcPts val="1550"/>
                        </a:lnSpc>
                      </a:pPr>
                      <a:r>
                        <a:rPr lang="en-US" sz="1500" b="1">
                          <a:latin typeface="Times New Roman"/>
                        </a:rPr>
                        <a:t>1976</a:t>
                      </a:r>
                    </a:p>
                    <a:p>
                      <a:pPr indent="0" algn="ctr">
                        <a:lnSpc>
                          <a:spcPts val="500"/>
                        </a:lnSpc>
                      </a:pPr>
                      <a:r>
                        <a:rPr lang="en-US" sz="400" cap="small" spc="50">
                          <a:latin typeface="Times New Roman"/>
                        </a:rPr>
                        <a:t>ii</a:t>
                      </a:r>
                    </a:p>
                  </a:txBody>
                  <a:tcPr marL="0" marR="0" marT="0" marB="0" anchor="ctr"/>
                </a:tc>
                <a:extLst>
                  <a:ext uri="{0D108BD9-81ED-4DB2-BD59-A6C34878D82A}">
                    <a16:rowId xmlns:a16="http://schemas.microsoft.com/office/drawing/2014/main" xmlns="" val="10003"/>
                  </a:ext>
                </a:extLst>
              </a:tr>
              <a:tr h="626533">
                <a:tc>
                  <a:txBody>
                    <a:bodyPr/>
                    <a:lstStyle/>
                    <a:p>
                      <a:pPr indent="0">
                        <a:lnSpc>
                          <a:spcPts val="1550"/>
                        </a:lnSpc>
                      </a:pPr>
                      <a:r>
                        <a:rPr lang="en-US" sz="1500" b="1">
                          <a:latin typeface="Times New Roman"/>
                        </a:rPr>
                        <a:t>0.001</a:t>
                      </a:r>
                    </a:p>
                  </a:txBody>
                  <a:tcPr marL="0" marR="0" marT="0" marB="0" anchor="ctr"/>
                </a:tc>
                <a:tc>
                  <a:txBody>
                    <a:bodyPr/>
                    <a:lstStyle/>
                    <a:p>
                      <a:pPr marL="114300" indent="0">
                        <a:lnSpc>
                          <a:spcPts val="1550"/>
                        </a:lnSpc>
                      </a:pPr>
                      <a:r>
                        <a:rPr lang="en-US" sz="1500" b="1">
                          <a:latin typeface="Times New Roman"/>
                        </a:rPr>
                        <a:t>1977</a:t>
                      </a:r>
                    </a:p>
                    <a:p>
                      <a:pPr indent="0" algn="ctr">
                        <a:lnSpc>
                          <a:spcPts val="500"/>
                        </a:lnSpc>
                      </a:pPr>
                      <a:r>
                        <a:rPr lang="en-US" sz="400" cap="small" spc="50">
                          <a:latin typeface="Times New Roman"/>
                        </a:rPr>
                        <a:t>ii</a:t>
                      </a:r>
                    </a:p>
                  </a:txBody>
                  <a:tcPr marL="0" marR="0" marT="0" marB="0" anchor="b"/>
                </a:tc>
                <a:extLst>
                  <a:ext uri="{0D108BD9-81ED-4DB2-BD59-A6C34878D82A}">
                    <a16:rowId xmlns:a16="http://schemas.microsoft.com/office/drawing/2014/main" xmlns="" val="10004"/>
                  </a:ext>
                </a:extLst>
              </a:tr>
              <a:tr h="245779">
                <a:tc>
                  <a:txBody>
                    <a:bodyPr/>
                    <a:lstStyle/>
                    <a:p>
                      <a:endParaRPr sz="1200"/>
                    </a:p>
                  </a:txBody>
                  <a:tcPr marL="0" marR="0" marT="0" marB="0"/>
                </a:tc>
                <a:tc>
                  <a:txBody>
                    <a:bodyPr/>
                    <a:lstStyle/>
                    <a:p>
                      <a:pPr indent="0" algn="ctr">
                        <a:lnSpc>
                          <a:spcPts val="500"/>
                        </a:lnSpc>
                      </a:pPr>
                      <a:r>
                        <a:rPr lang="en-US" sz="400" spc="50">
                          <a:latin typeface="Times New Roman"/>
                        </a:rPr>
                        <a:t>11</a:t>
                      </a:r>
                    </a:p>
                  </a:txBody>
                  <a:tcPr marL="0" marR="0" marT="0" marB="0" anchor="b"/>
                </a:tc>
                <a:extLst>
                  <a:ext uri="{0D108BD9-81ED-4DB2-BD59-A6C34878D82A}">
                    <a16:rowId xmlns:a16="http://schemas.microsoft.com/office/drawing/2014/main" xmlns="" val="10005"/>
                  </a:ext>
                </a:extLst>
              </a:tr>
              <a:tr h="189061">
                <a:tc>
                  <a:txBody>
                    <a:bodyPr/>
                    <a:lstStyle/>
                    <a:p>
                      <a:endParaRPr sz="900"/>
                    </a:p>
                  </a:txBody>
                  <a:tcPr marL="0" marR="0" marT="0" marB="0"/>
                </a:tc>
                <a:tc>
                  <a:txBody>
                    <a:bodyPr/>
                    <a:lstStyle/>
                    <a:p>
                      <a:pPr indent="0" algn="ctr">
                        <a:lnSpc>
                          <a:spcPts val="500"/>
                        </a:lnSpc>
                      </a:pPr>
                      <a:r>
                        <a:rPr lang="en-US" sz="400" spc="50">
                          <a:latin typeface="Times New Roman"/>
                        </a:rPr>
                        <a:t>11</a:t>
                      </a:r>
                    </a:p>
                  </a:txBody>
                  <a:tcPr marL="0" marR="0" marT="0" marB="0" anchor="ctr"/>
                </a:tc>
                <a:extLst>
                  <a:ext uri="{0D108BD9-81ED-4DB2-BD59-A6C34878D82A}">
                    <a16:rowId xmlns:a16="http://schemas.microsoft.com/office/drawing/2014/main" xmlns="" val="10006"/>
                  </a:ext>
                </a:extLst>
              </a:tr>
              <a:tr h="192212">
                <a:tc>
                  <a:txBody>
                    <a:bodyPr/>
                    <a:lstStyle/>
                    <a:p>
                      <a:endParaRPr sz="1100"/>
                    </a:p>
                  </a:txBody>
                  <a:tcPr marL="0" marR="0" marT="0" marB="0"/>
                </a:tc>
                <a:tc>
                  <a:txBody>
                    <a:bodyPr/>
                    <a:lstStyle/>
                    <a:p>
                      <a:pPr indent="0" algn="ctr">
                        <a:lnSpc>
                          <a:spcPts val="500"/>
                        </a:lnSpc>
                      </a:pPr>
                      <a:r>
                        <a:rPr lang="en-US" sz="400" cap="small" spc="50">
                          <a:latin typeface="Times New Roman"/>
                        </a:rPr>
                        <a:t>ii</a:t>
                      </a:r>
                    </a:p>
                  </a:txBody>
                  <a:tcPr marL="0" marR="0" marT="0" marB="0" anchor="ctr"/>
                </a:tc>
                <a:extLst>
                  <a:ext uri="{0D108BD9-81ED-4DB2-BD59-A6C34878D82A}">
                    <a16:rowId xmlns:a16="http://schemas.microsoft.com/office/drawing/2014/main" xmlns="" val="10007"/>
                  </a:ext>
                </a:extLst>
              </a:tr>
              <a:tr h="1168400">
                <a:tc>
                  <a:txBody>
                    <a:bodyPr/>
                    <a:lstStyle/>
                    <a:p>
                      <a:pPr indent="0">
                        <a:lnSpc>
                          <a:spcPts val="1485"/>
                        </a:lnSpc>
                      </a:pPr>
                      <a:r>
                        <a:rPr lang="en-US" sz="1500" b="1">
                          <a:latin typeface="Times New Roman"/>
                        </a:rPr>
                        <a:t>0.001</a:t>
                      </a:r>
                      <a:r>
                        <a:rPr sz="1900"/>
                        <a:t/>
                      </a:r>
                      <a:br>
                        <a:rPr sz="1900"/>
                      </a:br>
                      <a:r>
                        <a:rPr lang="en-US" sz="1500" b="1">
                          <a:latin typeface="Times New Roman"/>
                        </a:rPr>
                        <a:t>0.0001</a:t>
                      </a:r>
                      <a:r>
                        <a:rPr sz="1900"/>
                        <a:t/>
                      </a:r>
                      <a:br>
                        <a:rPr sz="1900"/>
                      </a:br>
                      <a:r>
                        <a:rPr lang="en-US" sz="1500" b="1">
                          <a:latin typeface="Times New Roman"/>
                        </a:rPr>
                        <a:t>&lt; 10'</a:t>
                      </a:r>
                      <a:r>
                        <a:rPr lang="en-US" sz="1500" b="1" baseline="30000">
                          <a:latin typeface="Times New Roman"/>
                        </a:rPr>
                        <a:t>4</a:t>
                      </a:r>
                    </a:p>
                  </a:txBody>
                  <a:tcPr marL="0" marR="0" marT="0" marB="0" anchor="b"/>
                </a:tc>
                <a:tc>
                  <a:txBody>
                    <a:bodyPr/>
                    <a:lstStyle/>
                    <a:p>
                      <a:pPr marL="114300" indent="0">
                        <a:lnSpc>
                          <a:spcPts val="1550"/>
                        </a:lnSpc>
                      </a:pPr>
                      <a:r>
                        <a:rPr lang="en-US" sz="1500" b="1" dirty="0">
                          <a:latin typeface="Times New Roman"/>
                        </a:rPr>
                        <a:t>1979</a:t>
                      </a:r>
                    </a:p>
                    <a:p>
                      <a:pPr marL="114300" indent="0">
                        <a:lnSpc>
                          <a:spcPts val="1550"/>
                        </a:lnSpc>
                      </a:pPr>
                      <a:r>
                        <a:rPr lang="en-US" sz="1500" b="1" dirty="0">
                          <a:latin typeface="Times New Roman"/>
                        </a:rPr>
                        <a:t>1986</a:t>
                      </a:r>
                    </a:p>
                    <a:p>
                      <a:pPr indent="0" algn="ctr">
                        <a:lnSpc>
                          <a:spcPts val="500"/>
                        </a:lnSpc>
                      </a:pPr>
                      <a:r>
                        <a:rPr lang="en-US" sz="400" spc="50" dirty="0">
                          <a:latin typeface="Times New Roman"/>
                        </a:rPr>
                        <a:t>it</a:t>
                      </a:r>
                    </a:p>
                  </a:txBody>
                  <a:tcPr marL="0" marR="0" marT="0" marB="0" anchor="ctr"/>
                </a:tc>
                <a:extLst>
                  <a:ext uri="{0D108BD9-81ED-4DB2-BD59-A6C34878D82A}">
                    <a16:rowId xmlns:a16="http://schemas.microsoft.com/office/drawing/2014/main" xmlns="" val="10008"/>
                  </a:ext>
                </a:extLst>
              </a:tr>
            </a:tbl>
          </a:graphicData>
        </a:graphic>
      </p:graphicFrame>
      <p:sp>
        <p:nvSpPr>
          <p:cNvPr id="10" name="Rectangle 9"/>
          <p:cNvSpPr/>
          <p:nvPr/>
        </p:nvSpPr>
        <p:spPr>
          <a:xfrm>
            <a:off x="2466136" y="5649781"/>
            <a:ext cx="655415" cy="409635"/>
          </a:xfrm>
          <a:prstGeom prst="rect">
            <a:avLst/>
          </a:prstGeom>
        </p:spPr>
        <p:txBody>
          <a:bodyPr wrap="none" lIns="0" tIns="0" rIns="0" bIns="0">
            <a:normAutofit/>
          </a:bodyPr>
          <a:lstStyle/>
          <a:p>
            <a:pPr>
              <a:lnSpc>
                <a:spcPts val="1444"/>
              </a:lnSpc>
            </a:pPr>
            <a:r>
              <a:rPr lang="en-US" sz="1003" dirty="0">
                <a:latin typeface="Arial"/>
              </a:rPr>
              <a:t>&lt; </a:t>
            </a:r>
            <a:r>
              <a:rPr lang="en-US" sz="1600" spc="100" dirty="0">
                <a:latin typeface="Times New Roman"/>
              </a:rPr>
              <a:t>10</a:t>
            </a:r>
          </a:p>
        </p:txBody>
      </p:sp>
      <p:sp>
        <p:nvSpPr>
          <p:cNvPr id="11" name="Rectangle 10"/>
          <p:cNvSpPr/>
          <p:nvPr/>
        </p:nvSpPr>
        <p:spPr>
          <a:xfrm>
            <a:off x="4920174" y="340310"/>
            <a:ext cx="4033307" cy="1688948"/>
          </a:xfrm>
          <a:prstGeom prst="rect">
            <a:avLst/>
          </a:prstGeom>
        </p:spPr>
        <p:txBody>
          <a:bodyPr lIns="0" tIns="0" rIns="0" bIns="0">
            <a:noAutofit/>
          </a:bodyPr>
          <a:lstStyle/>
          <a:p>
            <a:pPr>
              <a:lnSpc>
                <a:spcPts val="3375"/>
              </a:lnSpc>
            </a:pPr>
            <a:r>
              <a:rPr lang="en-US" b="1" dirty="0">
                <a:solidFill>
                  <a:srgbClr val="3333CC"/>
                </a:solidFill>
                <a:latin typeface="Times New Roman"/>
              </a:rPr>
              <a:t>Thrombolytic therapy</a:t>
            </a:r>
            <a:r>
              <a:rPr dirty="0"/>
              <a:t/>
            </a:r>
            <a:br>
              <a:rPr dirty="0"/>
            </a:br>
            <a:r>
              <a:rPr lang="en-US" b="1" dirty="0">
                <a:solidFill>
                  <a:srgbClr val="3333CC"/>
                </a:solidFill>
                <a:latin typeface="Times New Roman"/>
              </a:rPr>
              <a:t>(streptokinase) in acute</a:t>
            </a:r>
            <a:r>
              <a:rPr dirty="0"/>
              <a:t/>
            </a:r>
            <a:br>
              <a:rPr dirty="0"/>
            </a:br>
            <a:r>
              <a:rPr lang="en-US" b="1" dirty="0">
                <a:solidFill>
                  <a:srgbClr val="3333CC"/>
                </a:solidFill>
                <a:latin typeface="Times New Roman"/>
              </a:rPr>
              <a:t>myocardial infarction:</a:t>
            </a:r>
            <a:r>
              <a:rPr dirty="0"/>
              <a:t/>
            </a:r>
            <a:br>
              <a:rPr dirty="0"/>
            </a:br>
            <a:r>
              <a:rPr lang="en-US" b="1" dirty="0">
                <a:solidFill>
                  <a:srgbClr val="3333CC"/>
                </a:solidFill>
                <a:latin typeface="Times New Roman"/>
              </a:rPr>
              <a:t>Cumulative meta-analysis</a:t>
            </a:r>
          </a:p>
        </p:txBody>
      </p:sp>
      <p:sp>
        <p:nvSpPr>
          <p:cNvPr id="12" name="Rectangle 11"/>
          <p:cNvSpPr/>
          <p:nvPr/>
        </p:nvSpPr>
        <p:spPr>
          <a:xfrm>
            <a:off x="3823617" y="3472428"/>
            <a:ext cx="1128067" cy="1291919"/>
          </a:xfrm>
          <a:prstGeom prst="rect">
            <a:avLst/>
          </a:prstGeom>
        </p:spPr>
        <p:txBody>
          <a:bodyPr lIns="0" tIns="0" rIns="0" bIns="0">
            <a:noAutofit/>
          </a:bodyPr>
          <a:lstStyle/>
          <a:p>
            <a:pPr algn="just">
              <a:lnSpc>
                <a:spcPts val="2060"/>
              </a:lnSpc>
              <a:spcAft>
                <a:spcPts val="351"/>
              </a:spcAft>
            </a:pPr>
            <a:r>
              <a:rPr lang="en-US" sz="1400" b="1" dirty="0">
                <a:latin typeface="Times New Roman"/>
              </a:rPr>
              <a:t>Germany (85)</a:t>
            </a:r>
            <a:r>
              <a:rPr sz="1400" dirty="0"/>
              <a:t/>
            </a:r>
            <a:br>
              <a:rPr sz="1400" dirty="0"/>
            </a:br>
            <a:r>
              <a:rPr lang="en-US" sz="1400" b="1" dirty="0">
                <a:latin typeface="Times New Roman"/>
              </a:rPr>
              <a:t>Italy</a:t>
            </a:r>
          </a:p>
          <a:p>
            <a:pPr algn="just">
              <a:lnSpc>
                <a:spcPts val="1555"/>
              </a:lnSpc>
              <a:spcAft>
                <a:spcPts val="351"/>
              </a:spcAft>
            </a:pPr>
            <a:r>
              <a:rPr lang="en-US" sz="1400" b="1" dirty="0">
                <a:latin typeface="Times New Roman"/>
              </a:rPr>
              <a:t>New Zealand</a:t>
            </a:r>
          </a:p>
          <a:p>
            <a:pPr algn="just">
              <a:lnSpc>
                <a:spcPts val="2135"/>
              </a:lnSpc>
            </a:pPr>
            <a:r>
              <a:rPr lang="en-US" sz="1400" b="1" dirty="0">
                <a:latin typeface="Times New Roman"/>
              </a:rPr>
              <a:t>Netherlands</a:t>
            </a:r>
          </a:p>
          <a:p>
            <a:pPr algn="just">
              <a:lnSpc>
                <a:spcPts val="2135"/>
              </a:lnSpc>
            </a:pPr>
            <a:r>
              <a:rPr lang="en-US" sz="1400" b="1" dirty="0">
                <a:latin typeface="Times New Roman"/>
              </a:rPr>
              <a:t>Sweden</a:t>
            </a:r>
          </a:p>
        </p:txBody>
      </p:sp>
      <p:sp>
        <p:nvSpPr>
          <p:cNvPr id="13" name="Rectangle 12"/>
          <p:cNvSpPr/>
          <p:nvPr/>
        </p:nvSpPr>
        <p:spPr>
          <a:xfrm>
            <a:off x="2771180" y="5473327"/>
            <a:ext cx="472653" cy="746793"/>
          </a:xfrm>
          <a:prstGeom prst="rect">
            <a:avLst/>
          </a:prstGeom>
        </p:spPr>
        <p:txBody>
          <a:bodyPr wrap="none" lIns="0" tIns="0" rIns="0" bIns="0">
            <a:normAutofit/>
          </a:bodyPr>
          <a:lstStyle/>
          <a:p>
            <a:pPr>
              <a:lnSpc>
                <a:spcPts val="1113"/>
              </a:lnSpc>
            </a:pPr>
            <a:r>
              <a:rPr lang="en-US" sz="1003" dirty="0">
                <a:latin typeface="Times New Roman"/>
              </a:rPr>
              <a:t>-</a:t>
            </a:r>
            <a:r>
              <a:rPr lang="en-US" sz="1400" dirty="0">
                <a:latin typeface="Times New Roman"/>
              </a:rPr>
              <a:t>15</a:t>
            </a:r>
          </a:p>
        </p:txBody>
      </p:sp>
      <p:sp>
        <p:nvSpPr>
          <p:cNvPr id="15" name="Rectangle 14"/>
          <p:cNvSpPr/>
          <p:nvPr/>
        </p:nvSpPr>
        <p:spPr>
          <a:xfrm>
            <a:off x="5537772" y="4367315"/>
            <a:ext cx="3065944" cy="797208"/>
          </a:xfrm>
          <a:prstGeom prst="rect">
            <a:avLst/>
          </a:prstGeom>
        </p:spPr>
        <p:txBody>
          <a:bodyPr lIns="0" tIns="0" rIns="0" bIns="0">
            <a:noAutofit/>
          </a:bodyPr>
          <a:lstStyle/>
          <a:p>
            <a:pPr algn="ctr">
              <a:lnSpc>
                <a:spcPts val="3349"/>
              </a:lnSpc>
              <a:spcAft>
                <a:spcPts val="563"/>
              </a:spcAft>
            </a:pPr>
            <a:r>
              <a:rPr lang="en-US" sz="1600" b="1" dirty="0">
                <a:solidFill>
                  <a:srgbClr val="3333CC"/>
                </a:solidFill>
                <a:latin typeface="Times New Roman"/>
              </a:rPr>
              <a:t>Oxford Textbook of</a:t>
            </a:r>
            <a:r>
              <a:rPr sz="1600" dirty="0"/>
              <a:t/>
            </a:r>
            <a:br>
              <a:rPr sz="1600" dirty="0"/>
            </a:br>
            <a:r>
              <a:rPr lang="en-US" sz="1600" b="1" dirty="0">
                <a:solidFill>
                  <a:srgbClr val="3333CC"/>
                </a:solidFill>
                <a:latin typeface="Times New Roman"/>
              </a:rPr>
              <a:t>Medicine 1987</a:t>
            </a:r>
          </a:p>
        </p:txBody>
      </p:sp>
      <p:sp>
        <p:nvSpPr>
          <p:cNvPr id="16" name="Rectangle 15"/>
          <p:cNvSpPr/>
          <p:nvPr/>
        </p:nvSpPr>
        <p:spPr>
          <a:xfrm>
            <a:off x="5547225" y="5473323"/>
            <a:ext cx="3012376" cy="951608"/>
          </a:xfrm>
          <a:prstGeom prst="rect">
            <a:avLst/>
          </a:prstGeom>
        </p:spPr>
        <p:txBody>
          <a:bodyPr lIns="0" tIns="0" rIns="0" bIns="0">
            <a:noAutofit/>
          </a:bodyPr>
          <a:lstStyle/>
          <a:p>
            <a:pPr algn="ctr">
              <a:lnSpc>
                <a:spcPts val="2879"/>
              </a:lnSpc>
            </a:pPr>
            <a:r>
              <a:rPr lang="en-US" sz="1600" dirty="0">
                <a:solidFill>
                  <a:srgbClr val="A5A5A5"/>
                </a:solidFill>
                <a:latin typeface="Times New Roman"/>
              </a:rPr>
              <a:t>‘</a:t>
            </a:r>
            <a:r>
              <a:rPr lang="en-US" sz="1600" dirty="0">
                <a:latin typeface="Times New Roman"/>
              </a:rPr>
              <a:t>the clinical value of</a:t>
            </a:r>
            <a:r>
              <a:rPr sz="1600" dirty="0"/>
              <a:t/>
            </a:r>
            <a:br>
              <a:rPr sz="1600" dirty="0"/>
            </a:br>
            <a:r>
              <a:rPr lang="en-US" sz="1600" dirty="0">
                <a:latin typeface="Times New Roman"/>
              </a:rPr>
              <a:t>thrombolysis ... remains</a:t>
            </a:r>
            <a:r>
              <a:rPr sz="1600" dirty="0"/>
              <a:t/>
            </a:r>
            <a:br>
              <a:rPr sz="1600" dirty="0"/>
            </a:br>
            <a:r>
              <a:rPr lang="en-US" sz="1600" dirty="0">
                <a:latin typeface="Times New Roman"/>
              </a:rPr>
              <a:t>uncertain”</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
        <p:nvSpPr>
          <p:cNvPr id="18" name="TextBox 17"/>
          <p:cNvSpPr txBox="1"/>
          <p:nvPr/>
        </p:nvSpPr>
        <p:spPr>
          <a:xfrm>
            <a:off x="4920174" y="252085"/>
            <a:ext cx="4021782" cy="1815882"/>
          </a:xfrm>
          <a:prstGeom prst="rect">
            <a:avLst/>
          </a:prstGeom>
          <a:solidFill>
            <a:schemeClr val="bg1"/>
          </a:solidFill>
        </p:spPr>
        <p:txBody>
          <a:bodyPr wrap="square" rtlCol="1">
            <a:spAutoFit/>
          </a:bodyPr>
          <a:lstStyle/>
          <a:p>
            <a:pPr algn="r"/>
            <a:r>
              <a:rPr lang="fa-IR" sz="2800" dirty="0" smtClean="0">
                <a:solidFill>
                  <a:srgbClr val="3A3ACE"/>
                </a:solidFill>
                <a:cs typeface="2  Koodak" panose="00000700000000000000" pitchFamily="2" charset="-78"/>
              </a:rPr>
              <a:t>استفاده از دارو های ترومبولیتیک(استرپتوکیناز) در انفارکتوس حاد قلبی:</a:t>
            </a:r>
          </a:p>
          <a:p>
            <a:pPr algn="r"/>
            <a:r>
              <a:rPr lang="fa-IR" sz="2800" dirty="0" smtClean="0">
                <a:solidFill>
                  <a:srgbClr val="3A3ACE"/>
                </a:solidFill>
                <a:cs typeface="2  Koodak" panose="00000700000000000000" pitchFamily="2" charset="-78"/>
              </a:rPr>
              <a:t>فراتحلیل تجمعی</a:t>
            </a:r>
            <a:endParaRPr lang="fa-IR" sz="2800" dirty="0">
              <a:solidFill>
                <a:srgbClr val="3A3ACE"/>
              </a:solidFill>
              <a:cs typeface="2  Koodak" panose="00000700000000000000" pitchFamily="2" charset="-78"/>
            </a:endParaRPr>
          </a:p>
        </p:txBody>
      </p:sp>
      <p:sp>
        <p:nvSpPr>
          <p:cNvPr id="19" name="TextBox 18"/>
          <p:cNvSpPr txBox="1"/>
          <p:nvPr/>
        </p:nvSpPr>
        <p:spPr>
          <a:xfrm>
            <a:off x="5259943" y="4367315"/>
            <a:ext cx="3547624" cy="2031325"/>
          </a:xfrm>
          <a:prstGeom prst="rect">
            <a:avLst/>
          </a:prstGeom>
          <a:solidFill>
            <a:schemeClr val="bg1"/>
          </a:solidFill>
        </p:spPr>
        <p:txBody>
          <a:bodyPr wrap="square" rtlCol="1">
            <a:spAutoFit/>
          </a:bodyPr>
          <a:lstStyle/>
          <a:p>
            <a:pPr algn="r"/>
            <a:r>
              <a:rPr lang="fa-IR" sz="2800" dirty="0" smtClean="0">
                <a:solidFill>
                  <a:srgbClr val="3A3ACE"/>
                </a:solidFill>
                <a:cs typeface="2  Koodak" panose="00000700000000000000" pitchFamily="2" charset="-78"/>
              </a:rPr>
              <a:t>کتاب پزشکی آکسفورد 1987</a:t>
            </a:r>
          </a:p>
          <a:p>
            <a:pPr algn="r"/>
            <a:endParaRPr lang="fa-IR" dirty="0" smtClean="0">
              <a:cs typeface="2  Koodak" panose="00000700000000000000" pitchFamily="2" charset="-78"/>
            </a:endParaRPr>
          </a:p>
          <a:p>
            <a:pPr algn="r"/>
            <a:r>
              <a:rPr lang="fa-IR" sz="2800" dirty="0" smtClean="0">
                <a:cs typeface="2  Koodak" panose="00000700000000000000" pitchFamily="2" charset="-78"/>
              </a:rPr>
              <a:t>«</a:t>
            </a:r>
            <a:r>
              <a:rPr lang="fa-IR" sz="2400" dirty="0" smtClean="0">
                <a:cs typeface="2  Koodak" panose="00000700000000000000" pitchFamily="2" charset="-78"/>
              </a:rPr>
              <a:t>جایگاه بالینی ترومبولیز... هنوز نامشخص است.»</a:t>
            </a:r>
            <a:endParaRPr lang="fa-IR" sz="2400" dirty="0">
              <a:cs typeface="2  Koodak" panose="00000700000000000000" pitchFamily="2" charset="-78"/>
            </a:endParaRPr>
          </a:p>
        </p:txBody>
      </p:sp>
    </p:spTree>
    <p:extLst>
      <p:ext uri="{BB962C8B-B14F-4D97-AF65-F5344CB8AC3E}">
        <p14:creationId xmlns:p14="http://schemas.microsoft.com/office/powerpoint/2010/main" val="251021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4255" y="2475761"/>
            <a:ext cx="3838952" cy="2127317"/>
          </a:xfrm>
          <a:prstGeom prst="rect">
            <a:avLst/>
          </a:prstGeom>
        </p:spPr>
      </p:pic>
      <p:pic>
        <p:nvPicPr>
          <p:cNvPr id="3" name="Picture 2"/>
          <p:cNvPicPr>
            <a:picLocks noChangeAspect="1"/>
          </p:cNvPicPr>
          <p:nvPr/>
        </p:nvPicPr>
        <p:blipFill>
          <a:blip r:embed="rId3"/>
          <a:stretch>
            <a:fillRect/>
          </a:stretch>
        </p:blipFill>
        <p:spPr>
          <a:xfrm>
            <a:off x="5591277" y="4920953"/>
            <a:ext cx="323988" cy="1415155"/>
          </a:xfrm>
          <a:prstGeom prst="rect">
            <a:avLst/>
          </a:prstGeom>
        </p:spPr>
      </p:pic>
      <p:sp>
        <p:nvSpPr>
          <p:cNvPr id="4" name="Rectangle 3"/>
          <p:cNvSpPr/>
          <p:nvPr/>
        </p:nvSpPr>
        <p:spPr>
          <a:xfrm>
            <a:off x="208802" y="327045"/>
            <a:ext cx="8671263" cy="1806387"/>
          </a:xfrm>
          <a:prstGeom prst="rect">
            <a:avLst/>
          </a:prstGeom>
        </p:spPr>
        <p:txBody>
          <a:bodyPr lIns="0" tIns="0" rIns="0" bIns="0">
            <a:normAutofit fontScale="97500"/>
          </a:bodyPr>
          <a:lstStyle/>
          <a:p>
            <a:pPr>
              <a:lnSpc>
                <a:spcPts val="4895"/>
              </a:lnSpc>
            </a:pPr>
            <a:r>
              <a:rPr lang="en-US" sz="4212" b="1" dirty="0">
                <a:solidFill>
                  <a:srgbClr val="3333CC"/>
                </a:solidFill>
                <a:latin typeface="Times New Roman"/>
              </a:rPr>
              <a:t>The </a:t>
            </a:r>
            <a:r>
              <a:rPr lang="en-US" sz="3811" b="1" dirty="0" err="1">
                <a:solidFill>
                  <a:srgbClr val="3333CC"/>
                </a:solidFill>
                <a:latin typeface="Courier New"/>
              </a:rPr>
              <a:t>metacum</a:t>
            </a:r>
            <a:r>
              <a:rPr lang="en-US" sz="3811" b="1" dirty="0">
                <a:solidFill>
                  <a:srgbClr val="3333CC"/>
                </a:solidFill>
                <a:latin typeface="Courier New"/>
              </a:rPr>
              <a:t> </a:t>
            </a:r>
            <a:r>
              <a:rPr lang="en-US" sz="4212" b="1" dirty="0">
                <a:solidFill>
                  <a:srgbClr val="3333CC"/>
                </a:solidFill>
                <a:latin typeface="Times New Roman"/>
              </a:rPr>
              <a:t>command (Sterne 1998)</a:t>
            </a:r>
          </a:p>
          <a:p>
            <a:pPr marL="394793" marR="840526" indent="-394793">
              <a:lnSpc>
                <a:spcPts val="3129"/>
              </a:lnSpc>
              <a:spcAft>
                <a:spcPts val="563"/>
              </a:spcAft>
            </a:pPr>
            <a:r>
              <a:rPr lang="en-US" sz="2407" b="1" dirty="0" err="1">
                <a:latin typeface="Courier New"/>
              </a:rPr>
              <a:t>metacum</a:t>
            </a:r>
            <a:r>
              <a:rPr lang="en-US" sz="2407" b="1" dirty="0">
                <a:latin typeface="Courier New"/>
              </a:rPr>
              <a:t> </a:t>
            </a:r>
            <a:r>
              <a:rPr lang="en-US" sz="2407" b="1" dirty="0" err="1">
                <a:latin typeface="Courier New"/>
              </a:rPr>
              <a:t>logor</a:t>
            </a:r>
            <a:r>
              <a:rPr lang="en-US" sz="2407" b="1" dirty="0">
                <a:latin typeface="Courier New"/>
              </a:rPr>
              <a:t> </a:t>
            </a:r>
            <a:r>
              <a:rPr lang="en-US" sz="2407" b="1" dirty="0" err="1">
                <a:latin typeface="Courier New"/>
              </a:rPr>
              <a:t>selogor</a:t>
            </a:r>
            <a:r>
              <a:rPr lang="en-US" sz="2407" b="1" dirty="0">
                <a:latin typeface="Courier New"/>
              </a:rPr>
              <a:t>, effect(f) graph</a:t>
            </a:r>
            <a:r>
              <a:rPr sz="1805" dirty="0"/>
              <a:t/>
            </a:r>
            <a:br>
              <a:rPr sz="1805" dirty="0"/>
            </a:br>
            <a:r>
              <a:rPr lang="en-US" sz="2407" b="1" dirty="0">
                <a:latin typeface="Courier New"/>
              </a:rPr>
              <a:t>id(</a:t>
            </a:r>
            <a:r>
              <a:rPr lang="en-US" sz="2407" b="1" dirty="0" err="1">
                <a:latin typeface="Courier New"/>
              </a:rPr>
              <a:t>trialnam</a:t>
            </a:r>
            <a:r>
              <a:rPr lang="en-US" sz="2407" b="1" dirty="0">
                <a:latin typeface="Courier New"/>
              </a:rPr>
              <a:t>) </a:t>
            </a:r>
            <a:r>
              <a:rPr lang="en-US" sz="2407" b="1" dirty="0" err="1">
                <a:latin typeface="Courier New"/>
              </a:rPr>
              <a:t>eform</a:t>
            </a:r>
            <a:r>
              <a:rPr lang="en-US" sz="2407" b="1" dirty="0">
                <a:latin typeface="Courier New"/>
              </a:rPr>
              <a:t> </a:t>
            </a:r>
            <a:r>
              <a:rPr lang="en-US" sz="2407" b="1" dirty="0" err="1">
                <a:latin typeface="Courier New"/>
              </a:rPr>
              <a:t>xlab</a:t>
            </a:r>
            <a:r>
              <a:rPr lang="en-US" sz="2407" b="1" dirty="0">
                <a:latin typeface="Courier New"/>
              </a:rPr>
              <a:t>(0.01,0.1,1,10)</a:t>
            </a:r>
            <a:r>
              <a:rPr sz="1805" dirty="0"/>
              <a:t/>
            </a:r>
            <a:br>
              <a:rPr sz="1805" dirty="0"/>
            </a:br>
            <a:r>
              <a:rPr lang="en-US" sz="2407" b="1" dirty="0">
                <a:latin typeface="Courier New"/>
              </a:rPr>
              <a:t>cline </a:t>
            </a:r>
            <a:r>
              <a:rPr lang="en-US" sz="2407" b="1" dirty="0" err="1">
                <a:latin typeface="Courier New"/>
              </a:rPr>
              <a:t>xline</a:t>
            </a:r>
            <a:r>
              <a:rPr lang="en-US" sz="2407" b="1" dirty="0">
                <a:latin typeface="Courier New"/>
              </a:rPr>
              <a:t>(1) b2title(Odds ratio)</a:t>
            </a:r>
          </a:p>
        </p:txBody>
      </p:sp>
      <p:sp>
        <p:nvSpPr>
          <p:cNvPr id="5" name="Rectangle 4"/>
          <p:cNvSpPr/>
          <p:nvPr/>
        </p:nvSpPr>
        <p:spPr>
          <a:xfrm>
            <a:off x="777306" y="2448252"/>
            <a:ext cx="1433495" cy="3906195"/>
          </a:xfrm>
          <a:prstGeom prst="rect">
            <a:avLst/>
          </a:prstGeom>
        </p:spPr>
        <p:txBody>
          <a:bodyPr lIns="0" tIns="0" rIns="0" bIns="0">
            <a:normAutofit fontScale="25000" lnSpcReduction="20000"/>
          </a:bodyPr>
          <a:lstStyle/>
          <a:p>
            <a:pPr marL="131937" indent="432999">
              <a:lnSpc>
                <a:spcPts val="1396"/>
              </a:lnSpc>
              <a:spcBef>
                <a:spcPts val="563"/>
              </a:spcBef>
            </a:pPr>
            <a:r>
              <a:rPr lang="en-US" sz="5600" b="1" dirty="0">
                <a:latin typeface="Times New Roman"/>
              </a:rPr>
              <a:t>Fletcher -</a:t>
            </a:r>
            <a:r>
              <a:rPr sz="1805" dirty="0"/>
              <a:t/>
            </a:r>
            <a:br>
              <a:rPr sz="1805" dirty="0"/>
            </a:br>
            <a:r>
              <a:rPr lang="en-US" sz="5600" b="1" dirty="0">
                <a:latin typeface="Times New Roman"/>
              </a:rPr>
              <a:t>Dewar -</a:t>
            </a:r>
            <a:r>
              <a:rPr sz="5600" dirty="0"/>
              <a:t/>
            </a:r>
            <a:br>
              <a:rPr sz="5600" dirty="0"/>
            </a:br>
            <a:r>
              <a:rPr lang="en-US" sz="5600" b="1" dirty="0">
                <a:latin typeface="Times New Roman"/>
              </a:rPr>
              <a:t>1st European -</a:t>
            </a:r>
            <a:r>
              <a:rPr sz="5600" dirty="0"/>
              <a:t/>
            </a:r>
            <a:br>
              <a:rPr sz="5600" dirty="0"/>
            </a:br>
            <a:r>
              <a:rPr lang="en-US" sz="5600" b="1" dirty="0" err="1">
                <a:latin typeface="Times New Roman"/>
              </a:rPr>
              <a:t>Heikinheimo</a:t>
            </a:r>
            <a:r>
              <a:rPr lang="en-US" sz="5600" b="1" dirty="0">
                <a:latin typeface="Times New Roman"/>
              </a:rPr>
              <a:t> -</a:t>
            </a:r>
            <a:r>
              <a:rPr sz="5600" dirty="0"/>
              <a:t/>
            </a:r>
            <a:br>
              <a:rPr sz="5600" dirty="0"/>
            </a:br>
            <a:r>
              <a:rPr lang="en-US" sz="5600" b="1" dirty="0">
                <a:latin typeface="Times New Roman"/>
              </a:rPr>
              <a:t>Italian -</a:t>
            </a:r>
            <a:r>
              <a:rPr sz="5600" dirty="0"/>
              <a:t/>
            </a:r>
            <a:br>
              <a:rPr sz="5600" dirty="0"/>
            </a:br>
            <a:r>
              <a:rPr lang="en-US" sz="5600" b="1" dirty="0">
                <a:latin typeface="Times New Roman"/>
              </a:rPr>
              <a:t>2nd European -</a:t>
            </a:r>
            <a:r>
              <a:rPr sz="5600" dirty="0"/>
              <a:t/>
            </a:r>
            <a:br>
              <a:rPr sz="5600" dirty="0"/>
            </a:br>
            <a:r>
              <a:rPr lang="en-US" sz="5600" b="1" dirty="0">
                <a:latin typeface="Times New Roman"/>
              </a:rPr>
              <a:t>2nd Frankfurt</a:t>
            </a:r>
            <a:r>
              <a:rPr sz="5600" dirty="0"/>
              <a:t/>
            </a:r>
            <a:br>
              <a:rPr sz="5600" dirty="0"/>
            </a:br>
            <a:r>
              <a:rPr lang="en-US" sz="5600" b="1" dirty="0">
                <a:latin typeface="Times New Roman"/>
              </a:rPr>
              <a:t>1st Australian -</a:t>
            </a:r>
            <a:r>
              <a:rPr sz="5600" dirty="0"/>
              <a:t/>
            </a:r>
            <a:br>
              <a:rPr sz="5600" dirty="0"/>
            </a:br>
            <a:r>
              <a:rPr lang="en-US" sz="5600" b="1" dirty="0">
                <a:latin typeface="Times New Roman"/>
              </a:rPr>
              <a:t>NHLBI SMIT -</a:t>
            </a:r>
            <a:r>
              <a:rPr sz="5600" dirty="0"/>
              <a:t/>
            </a:r>
            <a:br>
              <a:rPr sz="5600" dirty="0"/>
            </a:br>
            <a:r>
              <a:rPr lang="en-US" sz="5600" b="1" dirty="0" err="1">
                <a:latin typeface="Times New Roman"/>
              </a:rPr>
              <a:t>Valere</a:t>
            </a:r>
            <a:r>
              <a:rPr lang="en-US" sz="5600" b="1" dirty="0">
                <a:latin typeface="Times New Roman"/>
              </a:rPr>
              <a:t> -</a:t>
            </a:r>
            <a:r>
              <a:rPr sz="5600" dirty="0"/>
              <a:t/>
            </a:r>
            <a:br>
              <a:rPr sz="5600" dirty="0"/>
            </a:br>
            <a:r>
              <a:rPr lang="en-US" sz="5600" b="1" dirty="0">
                <a:latin typeface="Times New Roman"/>
              </a:rPr>
              <a:t>Frank</a:t>
            </a:r>
          </a:p>
          <a:p>
            <a:pPr indent="369321">
              <a:lnSpc>
                <a:spcPts val="1396"/>
              </a:lnSpc>
            </a:pPr>
            <a:r>
              <a:rPr lang="en-US" sz="5600" b="1" dirty="0">
                <a:latin typeface="Times New Roman"/>
              </a:rPr>
              <a:t>UK Collab -</a:t>
            </a:r>
            <a:r>
              <a:rPr sz="5600" dirty="0"/>
              <a:t/>
            </a:r>
            <a:br>
              <a:rPr sz="5600" dirty="0"/>
            </a:br>
            <a:r>
              <a:rPr lang="en-US" sz="5600" b="1" dirty="0">
                <a:latin typeface="Times New Roman"/>
              </a:rPr>
              <a:t>Klein</a:t>
            </a:r>
            <a:r>
              <a:rPr sz="5600" dirty="0"/>
              <a:t/>
            </a:r>
            <a:br>
              <a:rPr sz="5600" dirty="0"/>
            </a:br>
            <a:r>
              <a:rPr lang="en-US" sz="5600" b="1" dirty="0">
                <a:latin typeface="Times New Roman"/>
              </a:rPr>
              <a:t>Austrian</a:t>
            </a:r>
            <a:r>
              <a:rPr sz="5600" dirty="0"/>
              <a:t/>
            </a:r>
            <a:br>
              <a:rPr sz="5600" dirty="0"/>
            </a:br>
            <a:r>
              <a:rPr lang="en-US" sz="5600" b="1" dirty="0" err="1">
                <a:latin typeface="Times New Roman"/>
              </a:rPr>
              <a:t>Lasierra</a:t>
            </a:r>
            <a:r>
              <a:rPr lang="en-US" sz="5600" b="1" dirty="0">
                <a:latin typeface="Times New Roman"/>
              </a:rPr>
              <a:t> -</a:t>
            </a:r>
            <a:r>
              <a:rPr sz="5600" dirty="0"/>
              <a:t/>
            </a:r>
            <a:br>
              <a:rPr sz="5600" dirty="0"/>
            </a:br>
            <a:r>
              <a:rPr lang="en-US" sz="5600" b="1" dirty="0">
                <a:latin typeface="Times New Roman"/>
              </a:rPr>
              <a:t>N German -</a:t>
            </a:r>
            <a:r>
              <a:rPr sz="5600" dirty="0"/>
              <a:t/>
            </a:r>
            <a:br>
              <a:rPr sz="5600" dirty="0"/>
            </a:br>
            <a:r>
              <a:rPr lang="en-US" sz="5600" b="1" dirty="0" err="1">
                <a:latin typeface="Times New Roman"/>
              </a:rPr>
              <a:t>Witchitz</a:t>
            </a:r>
            <a:r>
              <a:rPr lang="en-US" sz="5600" b="1" dirty="0">
                <a:latin typeface="Times New Roman"/>
              </a:rPr>
              <a:t> -</a:t>
            </a:r>
            <a:r>
              <a:rPr sz="5600" dirty="0"/>
              <a:t/>
            </a:r>
            <a:br>
              <a:rPr sz="5600" dirty="0"/>
            </a:br>
            <a:r>
              <a:rPr lang="en-US" sz="5600" b="1" dirty="0">
                <a:latin typeface="Times New Roman"/>
              </a:rPr>
              <a:t>2nd Australian</a:t>
            </a:r>
            <a:r>
              <a:rPr sz="5600" dirty="0"/>
              <a:t/>
            </a:r>
            <a:br>
              <a:rPr sz="5600" dirty="0"/>
            </a:br>
            <a:r>
              <a:rPr lang="en-US" sz="5600" b="1" dirty="0">
                <a:latin typeface="Times New Roman"/>
              </a:rPr>
              <a:t>3rd European -</a:t>
            </a:r>
            <a:r>
              <a:rPr sz="5600" dirty="0"/>
              <a:t/>
            </a:r>
            <a:br>
              <a:rPr sz="5600" dirty="0"/>
            </a:br>
            <a:r>
              <a:rPr lang="en-US" sz="5600" b="1" dirty="0">
                <a:latin typeface="Times New Roman"/>
              </a:rPr>
              <a:t>ISAM</a:t>
            </a:r>
            <a:r>
              <a:rPr sz="5600" dirty="0"/>
              <a:t/>
            </a:r>
            <a:br>
              <a:rPr sz="5600" dirty="0"/>
            </a:br>
            <a:r>
              <a:rPr lang="en-US" sz="5600" b="1" dirty="0">
                <a:latin typeface="Times New Roman"/>
              </a:rPr>
              <a:t>GISSI-1</a:t>
            </a:r>
            <a:r>
              <a:rPr sz="5600" dirty="0"/>
              <a:t/>
            </a:r>
            <a:br>
              <a:rPr sz="5600" dirty="0"/>
            </a:br>
            <a:r>
              <a:rPr lang="en-US" sz="5600" b="1" dirty="0">
                <a:latin typeface="Times New Roman"/>
              </a:rPr>
              <a:t>ISIS-2</a:t>
            </a:r>
          </a:p>
        </p:txBody>
      </p:sp>
      <p:sp>
        <p:nvSpPr>
          <p:cNvPr id="6" name="Rectangle 5"/>
          <p:cNvSpPr/>
          <p:nvPr/>
        </p:nvSpPr>
        <p:spPr>
          <a:xfrm>
            <a:off x="2158839" y="6501156"/>
            <a:ext cx="238407" cy="165051"/>
          </a:xfrm>
          <a:prstGeom prst="rect">
            <a:avLst/>
          </a:prstGeom>
        </p:spPr>
        <p:txBody>
          <a:bodyPr wrap="none" lIns="0" tIns="0" rIns="0" bIns="0">
            <a:normAutofit fontScale="25000" lnSpcReduction="20000"/>
          </a:bodyPr>
          <a:lstStyle/>
          <a:p>
            <a:pPr>
              <a:lnSpc>
                <a:spcPts val="1455"/>
              </a:lnSpc>
            </a:pPr>
            <a:r>
              <a:rPr lang="en-US" sz="1304" b="1">
                <a:latin typeface="Arial"/>
              </a:rPr>
              <a:t>.01</a:t>
            </a:r>
          </a:p>
        </p:txBody>
      </p:sp>
      <p:sp>
        <p:nvSpPr>
          <p:cNvPr id="7" name="Rectangle 6"/>
          <p:cNvSpPr/>
          <p:nvPr/>
        </p:nvSpPr>
        <p:spPr>
          <a:xfrm>
            <a:off x="4023302" y="6372787"/>
            <a:ext cx="143655" cy="293423"/>
          </a:xfrm>
          <a:prstGeom prst="rect">
            <a:avLst/>
          </a:prstGeom>
        </p:spPr>
        <p:txBody>
          <a:bodyPr lIns="0" tIns="0" rIns="0" bIns="0">
            <a:normAutofit fontScale="25000" lnSpcReduction="20000"/>
          </a:bodyPr>
          <a:lstStyle/>
          <a:p>
            <a:pPr>
              <a:lnSpc>
                <a:spcPts val="1113"/>
              </a:lnSpc>
            </a:pPr>
            <a:r>
              <a:rPr lang="en-US" sz="1003" b="1">
                <a:latin typeface="Times New Roman"/>
              </a:rPr>
              <a:t>"T</a:t>
            </a:r>
          </a:p>
          <a:p>
            <a:pPr>
              <a:lnSpc>
                <a:spcPts val="1444"/>
              </a:lnSpc>
            </a:pPr>
            <a:r>
              <a:rPr lang="en-US" sz="1304" b="1">
                <a:latin typeface="Times New Roman"/>
              </a:rPr>
              <a:t>.1</a:t>
            </a:r>
          </a:p>
        </p:txBody>
      </p:sp>
      <p:sp>
        <p:nvSpPr>
          <p:cNvPr id="8" name="Rectangle 7"/>
          <p:cNvSpPr/>
          <p:nvPr/>
        </p:nvSpPr>
        <p:spPr>
          <a:xfrm>
            <a:off x="5863308" y="6372787"/>
            <a:ext cx="119203" cy="293423"/>
          </a:xfrm>
          <a:prstGeom prst="rect">
            <a:avLst/>
          </a:prstGeom>
        </p:spPr>
        <p:txBody>
          <a:bodyPr lIns="0" tIns="0" rIns="0" bIns="0">
            <a:normAutofit fontScale="25000" lnSpcReduction="20000"/>
          </a:bodyPr>
          <a:lstStyle/>
          <a:p>
            <a:pPr>
              <a:lnSpc>
                <a:spcPts val="1113"/>
              </a:lnSpc>
            </a:pPr>
            <a:r>
              <a:rPr lang="en-US" sz="1003" b="1">
                <a:latin typeface="Times New Roman"/>
              </a:rPr>
              <a:t>“T</a:t>
            </a:r>
          </a:p>
          <a:p>
            <a:pPr>
              <a:lnSpc>
                <a:spcPts val="1444"/>
              </a:lnSpc>
            </a:pPr>
            <a:r>
              <a:rPr lang="en-US" sz="1304" b="1">
                <a:latin typeface="Times New Roman"/>
              </a:rPr>
              <a:t>1</a:t>
            </a:r>
          </a:p>
        </p:txBody>
      </p:sp>
      <p:sp>
        <p:nvSpPr>
          <p:cNvPr id="9" name="Rectangle 8"/>
          <p:cNvSpPr/>
          <p:nvPr/>
        </p:nvSpPr>
        <p:spPr>
          <a:xfrm>
            <a:off x="7636069" y="6372787"/>
            <a:ext cx="213955" cy="293423"/>
          </a:xfrm>
          <a:prstGeom prst="rect">
            <a:avLst/>
          </a:prstGeom>
        </p:spPr>
        <p:txBody>
          <a:bodyPr lIns="0" tIns="0" rIns="0" bIns="0">
            <a:normAutofit fontScale="25000" lnSpcReduction="20000"/>
          </a:bodyPr>
          <a:lstStyle/>
          <a:p>
            <a:pPr>
              <a:lnSpc>
                <a:spcPts val="1113"/>
              </a:lnSpc>
            </a:pPr>
            <a:r>
              <a:rPr lang="en-US" sz="1003" b="1">
                <a:latin typeface="Times New Roman"/>
              </a:rPr>
              <a:t>T</a:t>
            </a:r>
          </a:p>
          <a:p>
            <a:pPr>
              <a:lnSpc>
                <a:spcPts val="1444"/>
              </a:lnSpc>
            </a:pPr>
            <a:r>
              <a:rPr lang="en-US" sz="1304" b="1">
                <a:latin typeface="Times New Roman"/>
              </a:rPr>
              <a:t>10</a:t>
            </a:r>
          </a:p>
        </p:txBody>
      </p:sp>
      <p:sp>
        <p:nvSpPr>
          <p:cNvPr id="10" name="Rectangle 9"/>
          <p:cNvSpPr/>
          <p:nvPr/>
        </p:nvSpPr>
        <p:spPr>
          <a:xfrm>
            <a:off x="4362451" y="6501156"/>
            <a:ext cx="1161584" cy="242547"/>
          </a:xfrm>
          <a:prstGeom prst="rect">
            <a:avLst/>
          </a:prstGeom>
        </p:spPr>
        <p:txBody>
          <a:bodyPr wrap="none" lIns="0" tIns="0" rIns="0" bIns="0">
            <a:normAutofit/>
          </a:bodyPr>
          <a:lstStyle/>
          <a:p>
            <a:pPr>
              <a:lnSpc>
                <a:spcPts val="1455"/>
              </a:lnSpc>
            </a:pPr>
            <a:r>
              <a:rPr lang="en-US" sz="1304" b="1">
                <a:latin typeface="Arial"/>
              </a:rPr>
              <a:t>Odds ratio</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50241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0 Titr Bold" panose="00000700000000000000" pitchFamily="2" charset="-78"/>
              </a:rPr>
              <a:t>در این حین در </a:t>
            </a:r>
            <a:r>
              <a:rPr lang="fa-IR" dirty="0" smtClean="0">
                <a:cs typeface="0 Titr Bold" panose="00000700000000000000" pitchFamily="2" charset="-78"/>
              </a:rPr>
              <a:t>اکسفورد...</a:t>
            </a:r>
            <a:endParaRPr lang="en-US" dirty="0">
              <a:cs typeface="0 Titr Bold" panose="00000700000000000000" pitchFamily="2" charset="-78"/>
            </a:endParaRPr>
          </a:p>
        </p:txBody>
      </p:sp>
      <p:sp>
        <p:nvSpPr>
          <p:cNvPr id="3" name="Content Placeholder 2"/>
          <p:cNvSpPr>
            <a:spLocks noGrp="1"/>
          </p:cNvSpPr>
          <p:nvPr>
            <p:ph idx="1"/>
          </p:nvPr>
        </p:nvSpPr>
        <p:spPr>
          <a:xfrm>
            <a:off x="442913" y="1825624"/>
            <a:ext cx="8072437" cy="4803775"/>
          </a:xfrm>
        </p:spPr>
        <p:txBody>
          <a:bodyPr>
            <a:normAutofit/>
          </a:bodyPr>
          <a:lstStyle/>
          <a:p>
            <a:pPr algn="r" rtl="1"/>
            <a:r>
              <a:rPr lang="fa-IR" dirty="0" smtClean="0">
                <a:cs typeface="2  Koodak" panose="00000700000000000000" pitchFamily="2" charset="-78"/>
              </a:rPr>
              <a:t>مایک برادبرن و جان دییکس و دوگلاس التمن مطالبی در مورد متاانالیز می دانستند </a:t>
            </a:r>
          </a:p>
          <a:p>
            <a:pPr algn="r" rtl="1"/>
            <a:r>
              <a:rPr lang="fa-IR" dirty="0" smtClean="0">
                <a:cs typeface="2  Koodak" panose="00000700000000000000" pitchFamily="2" charset="-78"/>
              </a:rPr>
              <a:t>کاکرین در حال انتشار ورژن جدید نرم افزار ریویو منیجر بود و تعدادی الگوریتم برای چک کردن نیاز بود </a:t>
            </a:r>
          </a:p>
          <a:p>
            <a:pPr algn="r" rtl="1"/>
            <a:r>
              <a:rPr lang="fa-IR" dirty="0" smtClean="0">
                <a:cs typeface="2  Koodak" panose="00000700000000000000" pitchFamily="2" charset="-78"/>
              </a:rPr>
              <a:t>مایک </a:t>
            </a:r>
            <a:r>
              <a:rPr lang="fa-IR" dirty="0">
                <a:cs typeface="2  Koodak" panose="00000700000000000000" pitchFamily="2" charset="-78"/>
              </a:rPr>
              <a:t>برادبرن </a:t>
            </a:r>
            <a:r>
              <a:rPr lang="fa-IR" dirty="0" smtClean="0">
                <a:cs typeface="2  Koodak" panose="00000700000000000000" pitchFamily="2" charset="-78"/>
              </a:rPr>
              <a:t>ورژن دستورات متا را در 1997 در گروه</a:t>
            </a:r>
            <a:r>
              <a:rPr lang="en-US" dirty="0" smtClean="0">
                <a:cs typeface="2  Koodak" panose="00000700000000000000" pitchFamily="2" charset="-78"/>
              </a:rPr>
              <a:t> </a:t>
            </a:r>
            <a:r>
              <a:rPr lang="fa-IR" dirty="0" smtClean="0">
                <a:cs typeface="2  Koodak" panose="00000700000000000000" pitchFamily="2" charset="-78"/>
              </a:rPr>
              <a:t>کاربران </a:t>
            </a:r>
            <a:r>
              <a:rPr lang="en-US" dirty="0" err="1" smtClean="0">
                <a:cs typeface="2  Koodak" panose="00000700000000000000" pitchFamily="2" charset="-78"/>
              </a:rPr>
              <a:t>stata</a:t>
            </a:r>
            <a:r>
              <a:rPr lang="fa-IR" dirty="0" smtClean="0">
                <a:cs typeface="2  Koodak" panose="00000700000000000000" pitchFamily="2" charset="-78"/>
              </a:rPr>
              <a:t> انگلستان ارایه کرد</a:t>
            </a:r>
          </a:p>
          <a:p>
            <a:pPr algn="r" rtl="1"/>
            <a:endParaRPr lang="fa-IR" dirty="0">
              <a:cs typeface="2  Koodak" panose="00000700000000000000" pitchFamily="2" charset="-78"/>
            </a:endParaRPr>
          </a:p>
          <a:p>
            <a:r>
              <a:rPr lang="fa-IR" dirty="0" smtClean="0">
                <a:solidFill>
                  <a:srgbClr val="3A3ACE"/>
                </a:solidFill>
                <a:cs typeface="2  Koodak" panose="00000700000000000000" pitchFamily="2" charset="-78"/>
              </a:rPr>
              <a:t>’’وقتی من فهمیدم شما دستورات متا را منتشر کردید </a:t>
            </a:r>
            <a:r>
              <a:rPr lang="fa-IR" dirty="0" smtClean="0">
                <a:solidFill>
                  <a:srgbClr val="3A3ACE"/>
                </a:solidFill>
                <a:cs typeface="2  Koodak" panose="00000700000000000000" pitchFamily="2" charset="-78"/>
              </a:rPr>
              <a:t>قبل </a:t>
            </a:r>
            <a:r>
              <a:rPr lang="fa-IR" dirty="0" smtClean="0">
                <a:solidFill>
                  <a:srgbClr val="3A3ACE"/>
                </a:solidFill>
                <a:cs typeface="2  Koodak" panose="00000700000000000000" pitchFamily="2" charset="-78"/>
              </a:rPr>
              <a:t>از اینکه بتوانم </a:t>
            </a:r>
            <a:r>
              <a:rPr lang="fa-IR" dirty="0" smtClean="0">
                <a:solidFill>
                  <a:srgbClr val="3A3ACE"/>
                </a:solidFill>
                <a:cs typeface="2  Koodak" panose="00000700000000000000" pitchFamily="2" charset="-78"/>
              </a:rPr>
              <a:t>دستورمان را تمام کنم </a:t>
            </a:r>
            <a:r>
              <a:rPr lang="fa-IR" dirty="0" smtClean="0">
                <a:solidFill>
                  <a:srgbClr val="3A3ACE"/>
                </a:solidFill>
                <a:cs typeface="2  Koodak" panose="00000700000000000000" pitchFamily="2" charset="-78"/>
              </a:rPr>
              <a:t>برای </a:t>
            </a:r>
            <a:r>
              <a:rPr lang="fa-IR" dirty="0">
                <a:solidFill>
                  <a:srgbClr val="3A3ACE"/>
                </a:solidFill>
                <a:cs typeface="2  Koodak" panose="00000700000000000000" pitchFamily="2" charset="-78"/>
              </a:rPr>
              <a:t>تقریبا چند ماه ترشرو شدم</a:t>
            </a:r>
            <a:endParaRPr lang="fa-IR" dirty="0" smtClean="0">
              <a:solidFill>
                <a:srgbClr val="3A3ACE"/>
              </a:solidFill>
              <a:cs typeface="2  Koodak" panose="00000700000000000000" pitchFamily="2" charset="-78"/>
            </a:endParaRPr>
          </a:p>
          <a:p>
            <a:endParaRPr lang="en-US" dirty="0"/>
          </a:p>
        </p:txBody>
      </p:sp>
    </p:spTree>
    <p:extLst>
      <p:ext uri="{BB962C8B-B14F-4D97-AF65-F5344CB8AC3E}">
        <p14:creationId xmlns:p14="http://schemas.microsoft.com/office/powerpoint/2010/main" val="366446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3A3ACE"/>
                </a:solidFill>
              </a:rPr>
              <a:t>دستور متان</a:t>
            </a:r>
            <a:br>
              <a:rPr lang="fa-IR" dirty="0" smtClean="0">
                <a:solidFill>
                  <a:srgbClr val="3A3ACE"/>
                </a:solidFill>
              </a:rPr>
            </a:br>
            <a:r>
              <a:rPr lang="en-US" dirty="0" smtClean="0">
                <a:solidFill>
                  <a:srgbClr val="3A3ACE"/>
                </a:solidFill>
              </a:rPr>
              <a:t>(</a:t>
            </a:r>
            <a:r>
              <a:rPr lang="en-US" dirty="0" err="1" smtClean="0">
                <a:solidFill>
                  <a:srgbClr val="3A3ACE"/>
                </a:solidFill>
              </a:rPr>
              <a:t>Bradburn</a:t>
            </a:r>
            <a:r>
              <a:rPr lang="en-US" dirty="0" smtClean="0">
                <a:solidFill>
                  <a:srgbClr val="3A3ACE"/>
                </a:solidFill>
              </a:rPr>
              <a:t>, </a:t>
            </a:r>
            <a:r>
              <a:rPr lang="en-US" dirty="0" err="1" smtClean="0">
                <a:solidFill>
                  <a:srgbClr val="3A3ACE"/>
                </a:solidFill>
              </a:rPr>
              <a:t>Deeks</a:t>
            </a:r>
            <a:r>
              <a:rPr lang="en-US" dirty="0" smtClean="0">
                <a:solidFill>
                  <a:srgbClr val="3A3ACE"/>
                </a:solidFill>
              </a:rPr>
              <a:t> &amp; Altman 1998)</a:t>
            </a:r>
            <a:endParaRPr lang="en-US" dirty="0">
              <a:solidFill>
                <a:srgbClr val="3A3ACE"/>
              </a:solidFill>
            </a:endParaRPr>
          </a:p>
        </p:txBody>
      </p:sp>
      <p:sp>
        <p:nvSpPr>
          <p:cNvPr id="3" name="Content Placeholder 2"/>
          <p:cNvSpPr>
            <a:spLocks noGrp="1"/>
          </p:cNvSpPr>
          <p:nvPr>
            <p:ph idx="1"/>
          </p:nvPr>
        </p:nvSpPr>
        <p:spPr/>
        <p:txBody>
          <a:bodyPr>
            <a:normAutofit/>
          </a:bodyPr>
          <a:lstStyle/>
          <a:p>
            <a:pPr algn="r" rtl="1"/>
            <a:r>
              <a:rPr lang="fa-IR" dirty="0" smtClean="0">
                <a:cs typeface="2  Koodak" panose="00000700000000000000" pitchFamily="2" charset="-78"/>
              </a:rPr>
              <a:t>ورودی ها </a:t>
            </a:r>
            <a:r>
              <a:rPr lang="fa-IR" dirty="0" smtClean="0">
                <a:cs typeface="2  Koodak" panose="00000700000000000000" pitchFamily="2" charset="-78"/>
              </a:rPr>
              <a:t>براساس </a:t>
            </a:r>
            <a:r>
              <a:rPr lang="fa-IR" dirty="0" smtClean="0">
                <a:cs typeface="2  Koodak" panose="00000700000000000000" pitchFamily="2" charset="-78"/>
              </a:rPr>
              <a:t>جدول 2در2 </a:t>
            </a:r>
            <a:r>
              <a:rPr lang="fa-IR" dirty="0" smtClean="0">
                <a:cs typeface="2  Koodak" panose="00000700000000000000" pitchFamily="2" charset="-78"/>
              </a:rPr>
              <a:t>و </a:t>
            </a:r>
            <a:r>
              <a:rPr lang="fa-IR" dirty="0" smtClean="0">
                <a:cs typeface="2  Koodak" panose="00000700000000000000" pitchFamily="2" charset="-78"/>
              </a:rPr>
              <a:t>امار </a:t>
            </a:r>
            <a:r>
              <a:rPr lang="fa-IR" dirty="0" smtClean="0">
                <a:cs typeface="2  Koodak" panose="00000700000000000000" pitchFamily="2" charset="-78"/>
              </a:rPr>
              <a:t>خلاصه هستند(که اتوماتیکی </a:t>
            </a:r>
            <a:r>
              <a:rPr lang="fa-IR" dirty="0" smtClean="0">
                <a:cs typeface="2  Koodak" panose="00000700000000000000" pitchFamily="2" charset="-78"/>
              </a:rPr>
              <a:t>محاسبه می </a:t>
            </a:r>
            <a:r>
              <a:rPr lang="fa-IR" dirty="0" smtClean="0">
                <a:cs typeface="2  Koodak" panose="00000700000000000000" pitchFamily="2" charset="-78"/>
              </a:rPr>
              <a:t>شوند).</a:t>
            </a:r>
            <a:endParaRPr lang="fa-IR" dirty="0" smtClean="0">
              <a:cs typeface="2  Koodak" panose="00000700000000000000" pitchFamily="2" charset="-78"/>
            </a:endParaRPr>
          </a:p>
          <a:p>
            <a:pPr algn="r" rtl="1"/>
            <a:r>
              <a:rPr lang="fa-IR" dirty="0" smtClean="0">
                <a:cs typeface="2  Koodak" panose="00000700000000000000" pitchFamily="2" charset="-78"/>
              </a:rPr>
              <a:t>طیف وسیعی از </a:t>
            </a:r>
            <a:r>
              <a:rPr lang="fa-IR" dirty="0" smtClean="0">
                <a:cs typeface="2  Koodak" panose="00000700000000000000" pitchFamily="2" charset="-78"/>
              </a:rPr>
              <a:t>معیار </a:t>
            </a:r>
            <a:r>
              <a:rPr lang="fa-IR" dirty="0" smtClean="0">
                <a:cs typeface="2  Koodak" panose="00000700000000000000" pitchFamily="2" charset="-78"/>
              </a:rPr>
              <a:t>ها و </a:t>
            </a:r>
            <a:r>
              <a:rPr lang="fa-IR" dirty="0" smtClean="0">
                <a:cs typeface="2  Koodak" panose="00000700000000000000" pitchFamily="2" charset="-78"/>
              </a:rPr>
              <a:t>روش </a:t>
            </a:r>
            <a:r>
              <a:rPr lang="fa-IR" dirty="0" smtClean="0">
                <a:cs typeface="2  Koodak" panose="00000700000000000000" pitchFamily="2" charset="-78"/>
              </a:rPr>
              <a:t>ها</a:t>
            </a:r>
          </a:p>
          <a:p>
            <a:pPr lvl="1"/>
            <a:r>
              <a:rPr lang="fa-IR" dirty="0" smtClean="0">
                <a:cs typeface="2  Koodak" panose="00000700000000000000" pitchFamily="2" charset="-78"/>
              </a:rPr>
              <a:t>متد منتل هنسزل و پتو </a:t>
            </a:r>
            <a:r>
              <a:rPr lang="fa-IR" dirty="0" smtClean="0">
                <a:cs typeface="2  Koodak" panose="00000700000000000000" pitchFamily="2" charset="-78"/>
              </a:rPr>
              <a:t> و همچنین واریانس </a:t>
            </a:r>
            <a:r>
              <a:rPr lang="fa-IR" dirty="0" smtClean="0">
                <a:cs typeface="2  Koodak" panose="00000700000000000000" pitchFamily="2" charset="-78"/>
              </a:rPr>
              <a:t>وزنی معکوس </a:t>
            </a:r>
            <a:r>
              <a:rPr lang="fa-IR" dirty="0" smtClean="0">
                <a:cs typeface="2  Koodak" panose="00000700000000000000" pitchFamily="2" charset="-78"/>
              </a:rPr>
              <a:t>(</a:t>
            </a:r>
            <a:r>
              <a:rPr lang="en-US" dirty="0" smtClean="0">
                <a:latin typeface="Times New Roman"/>
                <a:cs typeface="2  Koodak" panose="00000700000000000000" pitchFamily="2" charset="-78"/>
              </a:rPr>
              <a:t>inverse variance </a:t>
            </a:r>
            <a:r>
              <a:rPr lang="en-US" dirty="0" smtClean="0">
                <a:latin typeface="Times New Roman"/>
                <a:cs typeface="2  Koodak" panose="00000700000000000000" pitchFamily="2" charset="-78"/>
              </a:rPr>
              <a:t>weights</a:t>
            </a:r>
            <a:r>
              <a:rPr lang="fa-IR" dirty="0" smtClean="0">
                <a:cs typeface="2  Koodak" panose="00000700000000000000" pitchFamily="2" charset="-78"/>
              </a:rPr>
              <a:t>)</a:t>
            </a:r>
          </a:p>
          <a:p>
            <a:pPr lvl="1"/>
            <a:r>
              <a:rPr lang="fa-IR" dirty="0" smtClean="0">
                <a:cs typeface="2  Koodak" panose="00000700000000000000" pitchFamily="2" charset="-78"/>
              </a:rPr>
              <a:t>درصد خطر</a:t>
            </a:r>
            <a:r>
              <a:rPr lang="en-US" dirty="0">
                <a:latin typeface="Times New Roman"/>
                <a:cs typeface="2  Koodak" panose="00000700000000000000" pitchFamily="2" charset="-78"/>
              </a:rPr>
              <a:t>Risk ratio </a:t>
            </a:r>
            <a:r>
              <a:rPr lang="en-US" dirty="0" smtClean="0">
                <a:latin typeface="Times New Roman"/>
                <a:cs typeface="2  Koodak" panose="00000700000000000000" pitchFamily="2" charset="-78"/>
              </a:rPr>
              <a:t>-</a:t>
            </a:r>
            <a:r>
              <a:rPr lang="fa-IR" dirty="0" smtClean="0">
                <a:cs typeface="2  Koodak" panose="00000700000000000000" pitchFamily="2" charset="-78"/>
              </a:rPr>
              <a:t> </a:t>
            </a:r>
            <a:r>
              <a:rPr lang="en-US" dirty="0" smtClean="0">
                <a:cs typeface="2  Koodak" panose="00000700000000000000" pitchFamily="2" charset="-78"/>
              </a:rPr>
              <a:t>-</a:t>
            </a:r>
            <a:r>
              <a:rPr lang="fa-IR" dirty="0" smtClean="0">
                <a:cs typeface="2  Koodak" panose="00000700000000000000" pitchFamily="2" charset="-78"/>
              </a:rPr>
              <a:t>و تفاوت خطر </a:t>
            </a:r>
            <a:r>
              <a:rPr lang="en-US" dirty="0">
                <a:latin typeface="Times New Roman"/>
                <a:cs typeface="2  Koodak" panose="00000700000000000000" pitchFamily="2" charset="-78"/>
              </a:rPr>
              <a:t>risk </a:t>
            </a:r>
            <a:r>
              <a:rPr lang="en-US" dirty="0" smtClean="0">
                <a:latin typeface="Times New Roman"/>
                <a:cs typeface="2  Koodak" panose="00000700000000000000" pitchFamily="2" charset="-78"/>
              </a:rPr>
              <a:t>difference-</a:t>
            </a:r>
            <a:r>
              <a:rPr lang="fa-IR" dirty="0" smtClean="0">
                <a:cs typeface="2  Koodak" panose="00000700000000000000" pitchFamily="2" charset="-78"/>
              </a:rPr>
              <a:t>به همراه </a:t>
            </a:r>
            <a:r>
              <a:rPr lang="fa-IR" dirty="0" smtClean="0">
                <a:cs typeface="2  Koodak" panose="00000700000000000000" pitchFamily="2" charset="-78"/>
              </a:rPr>
              <a:t>نسبت شانس   </a:t>
            </a:r>
          </a:p>
          <a:p>
            <a:pPr algn="r" rtl="1"/>
            <a:r>
              <a:rPr lang="fa-IR" dirty="0" smtClean="0">
                <a:cs typeface="2  Koodak" panose="00000700000000000000" pitchFamily="2" charset="-78"/>
              </a:rPr>
              <a:t>فارست پلات شامل متن نشانگر اثرات و وزن ها می </a:t>
            </a:r>
            <a:r>
              <a:rPr lang="fa-IR" dirty="0" smtClean="0">
                <a:cs typeface="2  Koodak" panose="00000700000000000000" pitchFamily="2" charset="-78"/>
              </a:rPr>
              <a:t>شود.</a:t>
            </a:r>
            <a:endParaRPr lang="fa-IR" dirty="0" smtClean="0">
              <a:cs typeface="2  Koodak" panose="00000700000000000000" pitchFamily="2" charset="-78"/>
            </a:endParaRPr>
          </a:p>
          <a:p>
            <a:pPr algn="r" rtl="1"/>
            <a:r>
              <a:rPr lang="fa-IR" dirty="0" smtClean="0">
                <a:cs typeface="2  Koodak" panose="00000700000000000000" pitchFamily="2" charset="-78"/>
              </a:rPr>
              <a:t>به طور کلی </a:t>
            </a:r>
            <a:r>
              <a:rPr lang="fa-IR" dirty="0" smtClean="0">
                <a:cs typeface="2  Koodak" panose="00000700000000000000" pitchFamily="2" charset="-78"/>
              </a:rPr>
              <a:t>یک دستور جامع </a:t>
            </a:r>
            <a:r>
              <a:rPr lang="fa-IR" dirty="0" smtClean="0">
                <a:cs typeface="2  Koodak" panose="00000700000000000000" pitchFamily="2" charset="-78"/>
              </a:rPr>
              <a:t>تر است.</a:t>
            </a:r>
            <a:endParaRPr lang="en-US" dirty="0">
              <a:cs typeface="2  Koodak" panose="00000700000000000000" pitchFamily="2" charset="-78"/>
            </a:endParaRPr>
          </a:p>
        </p:txBody>
      </p:sp>
    </p:spTree>
    <p:extLst>
      <p:ext uri="{BB962C8B-B14F-4D97-AF65-F5344CB8AC3E}">
        <p14:creationId xmlns:p14="http://schemas.microsoft.com/office/powerpoint/2010/main" val="133593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2198265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85800" y="215155"/>
            <a:ext cx="10515600" cy="149972"/>
          </a:xfrm>
        </p:spPr>
        <p:txBody>
          <a:bodyPr>
            <a:normAutofit fontScale="90000"/>
          </a:bodyPr>
          <a:lstStyle/>
          <a:p>
            <a:r>
              <a:rPr lang="fa-IR" dirty="0" smtClean="0"/>
              <a:t/>
            </a:r>
            <a:br>
              <a:rPr lang="fa-IR" dirty="0" smtClean="0"/>
            </a:br>
            <a:endParaRPr lang="en-US" dirty="0"/>
          </a:p>
        </p:txBody>
      </p:sp>
      <p:sp>
        <p:nvSpPr>
          <p:cNvPr id="3" name="Content Placeholder 2"/>
          <p:cNvSpPr>
            <a:spLocks noGrp="1"/>
          </p:cNvSpPr>
          <p:nvPr>
            <p:ph idx="1"/>
          </p:nvPr>
        </p:nvSpPr>
        <p:spPr>
          <a:xfrm>
            <a:off x="357187" y="365127"/>
            <a:ext cx="8429626" cy="6235699"/>
          </a:xfrm>
        </p:spPr>
        <p:txBody>
          <a:bodyPr>
            <a:noAutofit/>
          </a:bodyPr>
          <a:lstStyle/>
          <a:p>
            <a:pPr>
              <a:lnSpc>
                <a:spcPct val="100000"/>
              </a:lnSpc>
            </a:pPr>
            <a:r>
              <a:rPr lang="fa-IR" sz="2200" dirty="0" smtClean="0"/>
              <a:t>این هفته سراغ ایمیل هایی که دریافت کرده بودم رفتم </a:t>
            </a:r>
            <a:r>
              <a:rPr lang="fa-IR" sz="2200" dirty="0" smtClean="0"/>
              <a:t>در </a:t>
            </a:r>
            <a:r>
              <a:rPr lang="fa-IR" sz="2200" dirty="0" smtClean="0"/>
              <a:t>6 سال گذشته </a:t>
            </a:r>
            <a:r>
              <a:rPr lang="fa-IR" sz="2200" dirty="0"/>
              <a:t>تقریبا 200 </a:t>
            </a:r>
            <a:r>
              <a:rPr lang="fa-IR" sz="2200" dirty="0" smtClean="0"/>
              <a:t>تای </a:t>
            </a:r>
            <a:r>
              <a:rPr lang="fa-IR" sz="2200" dirty="0" smtClean="0"/>
              <a:t>انها را نگه داشته بودم </a:t>
            </a:r>
            <a:r>
              <a:rPr lang="fa-IR" sz="2200" dirty="0" smtClean="0"/>
              <a:t>تعداد کاربران بیشتر شده.امسال </a:t>
            </a:r>
            <a:r>
              <a:rPr lang="fa-IR" sz="2200" dirty="0" smtClean="0"/>
              <a:t>27 </a:t>
            </a:r>
            <a:r>
              <a:rPr lang="fa-IR" sz="2200" dirty="0" smtClean="0"/>
              <a:t>نفر نوشته بودند و بعضی از آن ها بیشتر از یک بار نوشتند.</a:t>
            </a:r>
          </a:p>
          <a:p>
            <a:pPr>
              <a:lnSpc>
                <a:spcPct val="100000"/>
              </a:lnSpc>
            </a:pPr>
            <a:r>
              <a:rPr lang="fa-IR" sz="2200" dirty="0" smtClean="0"/>
              <a:t>یک </a:t>
            </a:r>
            <a:r>
              <a:rPr lang="fa-IR" sz="2200" dirty="0" smtClean="0"/>
              <a:t> </a:t>
            </a:r>
            <a:r>
              <a:rPr lang="fa-IR" sz="2200" dirty="0" smtClean="0"/>
              <a:t>نامه </a:t>
            </a:r>
            <a:r>
              <a:rPr lang="fa-IR" sz="2200" dirty="0" smtClean="0"/>
              <a:t>معمولی </a:t>
            </a:r>
            <a:r>
              <a:rPr lang="fa-IR" sz="2200" dirty="0" smtClean="0"/>
              <a:t>می پرسد که ایا متان(</a:t>
            </a:r>
            <a:r>
              <a:rPr lang="en-US" sz="2200" dirty="0" err="1" smtClean="0"/>
              <a:t>metan</a:t>
            </a:r>
            <a:r>
              <a:rPr lang="fa-IR" sz="2200" dirty="0"/>
              <a:t>)</a:t>
            </a:r>
            <a:r>
              <a:rPr lang="fa-IR" sz="2200" dirty="0" smtClean="0"/>
              <a:t> </a:t>
            </a:r>
            <a:r>
              <a:rPr lang="fa-IR" sz="2200" dirty="0" smtClean="0"/>
              <a:t>می تواند کاری را انجام دهد </a:t>
            </a:r>
            <a:r>
              <a:rPr lang="fa-IR" sz="2200" dirty="0" smtClean="0"/>
              <a:t>یا چگونه می شود از ان برای انالیز داده ها استفاده </a:t>
            </a:r>
            <a:r>
              <a:rPr lang="fa-IR" sz="2200" dirty="0" smtClean="0"/>
              <a:t>کرد</a:t>
            </a:r>
          </a:p>
          <a:p>
            <a:pPr>
              <a:lnSpc>
                <a:spcPct val="100000"/>
              </a:lnSpc>
            </a:pPr>
            <a:r>
              <a:rPr lang="fa-IR" sz="2200" dirty="0" smtClean="0"/>
              <a:t> </a:t>
            </a:r>
            <a:r>
              <a:rPr lang="fa-IR" sz="2200" dirty="0" smtClean="0"/>
              <a:t>سوالات اولیه ابتدایی بودند ( گزینه </a:t>
            </a:r>
            <a:r>
              <a:rPr lang="en-US" sz="2200" dirty="0" err="1" smtClean="0"/>
              <a:t>xtick</a:t>
            </a:r>
            <a:r>
              <a:rPr lang="fa-IR" sz="2200" dirty="0" smtClean="0"/>
              <a:t> کجاست؟)ولی بقیه زمان بیشتری احتیاج داشتند .یکسری اشکالات هم وجود داشتند و فیدبک های کاربران کمک کرد که متان بسیار بهتر از وضعیتش در سال 1998 شود مردم مایل هستند قدردان هم باشند امسال در یک نامه </a:t>
            </a:r>
            <a:r>
              <a:rPr lang="fa-IR" sz="2200" dirty="0" smtClean="0"/>
              <a:t>تنها به خاطر نوشتن متان از من تشکر شده بود و نه چیز دیگر.</a:t>
            </a:r>
            <a:endParaRPr lang="fa-IR" sz="2200" dirty="0" smtClean="0"/>
          </a:p>
          <a:p>
            <a:pPr algn="r" rtl="1">
              <a:lnSpc>
                <a:spcPct val="100000"/>
              </a:lnSpc>
            </a:pPr>
            <a:r>
              <a:rPr lang="fa-IR" sz="2200" dirty="0" smtClean="0"/>
              <a:t>حمایت از </a:t>
            </a:r>
            <a:r>
              <a:rPr lang="fa-IR" sz="2200" dirty="0" smtClean="0"/>
              <a:t>متان </a:t>
            </a:r>
            <a:r>
              <a:rPr lang="fa-IR" sz="2200" dirty="0" smtClean="0"/>
              <a:t>بعضی اوقات </a:t>
            </a:r>
            <a:r>
              <a:rPr lang="fa-IR" sz="2200" dirty="0" smtClean="0"/>
              <a:t>مشکل می شود همانطور </a:t>
            </a:r>
            <a:r>
              <a:rPr lang="fa-IR" sz="2200" dirty="0" smtClean="0"/>
              <a:t>که من برای یک خیریه سرطان کار می کنم مقدار زیادی از زمان انان صرف این می شود شاید من نباید احساس ناراحتی درباره ی اینکه اکثر درخواست ها از اکادمی بودند داشته باشم ولی دارم .در کار جدیدم احتمالا شانس نخواهم داشت که زمانم را برای ادامه دادن به این کار</a:t>
            </a:r>
            <a:r>
              <a:rPr lang="fa-IR" sz="2200" dirty="0"/>
              <a:t> ذخیره کنم </a:t>
            </a:r>
            <a:r>
              <a:rPr lang="fa-IR" sz="2200" dirty="0" smtClean="0"/>
              <a:t>.</a:t>
            </a:r>
          </a:p>
          <a:p>
            <a:pPr algn="r" rtl="1">
              <a:lnSpc>
                <a:spcPct val="100000"/>
              </a:lnSpc>
            </a:pPr>
            <a:r>
              <a:rPr lang="fa-IR" sz="2200" dirty="0" smtClean="0"/>
              <a:t>با توجه به اینکه استاتا </a:t>
            </a:r>
            <a:r>
              <a:rPr lang="fa-IR" sz="2200" dirty="0" smtClean="0"/>
              <a:t>با استفاده از این روال ها عمومیت و کاربر زیادی به دست آورده ممکن است به این خاطر باشد که ادعای استاتا در سال 1998 «استاتا باید یک دستور فراتحلیل داشته باشد اما ندارد» به مرحله ی عمل نزدیک شده است.</a:t>
            </a:r>
            <a:endParaRPr lang="fa-IR" sz="2200" dirty="0" smtClean="0"/>
          </a:p>
          <a:p>
            <a:pPr algn="r" rtl="1">
              <a:lnSpc>
                <a:spcPct val="100000"/>
              </a:lnSpc>
            </a:pPr>
            <a:endParaRPr lang="en-US" sz="2200" dirty="0"/>
          </a:p>
        </p:txBody>
      </p:sp>
    </p:spTree>
    <p:extLst>
      <p:ext uri="{BB962C8B-B14F-4D97-AF65-F5344CB8AC3E}">
        <p14:creationId xmlns:p14="http://schemas.microsoft.com/office/powerpoint/2010/main" val="34674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متا رگرسیون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42912" y="1825627"/>
                <a:ext cx="8329613" cy="4862047"/>
              </a:xfrm>
            </p:spPr>
            <p:txBody>
              <a:bodyPr>
                <a:normAutofit lnSpcReduction="10000"/>
              </a:bodyPr>
              <a:lstStyle/>
              <a:p>
                <a:pPr algn="r" rtl="1"/>
                <a:r>
                  <a:rPr lang="fa-IR" dirty="0" smtClean="0"/>
                  <a:t>برای ازمایش ارتباط بین ویژگی های مطالعه و اثرات درمان</a:t>
                </a:r>
              </a:p>
              <a:p>
                <a:pPr lvl="1"/>
                <a:r>
                  <a:rPr lang="fa-IR" dirty="0" smtClean="0"/>
                  <a:t>تفاوت ها در اثرات درمان مطالعات مقایسه ای راکه دوسو کور بودند یا نبودند رقم می زند </a:t>
                </a:r>
              </a:p>
              <a:p>
                <a:pPr lvl="1"/>
                <a:r>
                  <a:rPr lang="en-US" dirty="0">
                    <a:latin typeface="Times New Roman"/>
                  </a:rPr>
                  <a:t>Berkey </a:t>
                </a:r>
                <a:r>
                  <a:rPr lang="en-US" b="1" i="1" dirty="0">
                    <a:latin typeface="Times New Roman"/>
                  </a:rPr>
                  <a:t>et al. </a:t>
                </a:r>
                <a:r>
                  <a:rPr lang="en-US" b="1" i="1" dirty="0">
                    <a:latin typeface="Times New Roman"/>
                  </a:rPr>
                  <a:t>Statistics in Medicine</a:t>
                </a:r>
                <a:r>
                  <a:rPr lang="en-US" dirty="0">
                    <a:latin typeface="Times New Roman"/>
                  </a:rPr>
                  <a:t> </a:t>
                </a:r>
                <a:r>
                  <a:rPr lang="en-US" dirty="0" smtClean="0">
                    <a:latin typeface="Times New Roman"/>
                  </a:rPr>
                  <a:t>1995;</a:t>
                </a:r>
                <a:r>
                  <a:rPr lang="en-US" b="1" dirty="0" smtClean="0">
                    <a:latin typeface="Courier New"/>
                  </a:rPr>
                  <a:t>14</a:t>
                </a:r>
                <a:r>
                  <a:rPr lang="en-US" dirty="0" smtClean="0">
                    <a:latin typeface="Times New Roman"/>
                  </a:rPr>
                  <a:t>:395-411,</a:t>
                </a:r>
                <a:r>
                  <a:rPr lang="en-US" dirty="0"/>
                  <a:t> </a:t>
                </a:r>
                <a:r>
                  <a:rPr lang="en-US" dirty="0" smtClean="0">
                    <a:latin typeface="Times New Roman"/>
                  </a:rPr>
                  <a:t>Thompson </a:t>
                </a:r>
                <a:r>
                  <a:rPr lang="en-US" dirty="0">
                    <a:latin typeface="Times New Roman"/>
                  </a:rPr>
                  <a:t>&amp; Sharp, Statistics in Medicine 1999;</a:t>
                </a:r>
                <a:r>
                  <a:rPr lang="en-US" b="1" dirty="0">
                    <a:latin typeface="Courier New"/>
                  </a:rPr>
                  <a:t>18</a:t>
                </a:r>
                <a:r>
                  <a:rPr lang="en-US" dirty="0">
                    <a:latin typeface="Times New Roman"/>
                  </a:rPr>
                  <a:t>:2693-708</a:t>
                </a:r>
              </a:p>
              <a:p>
                <a:pPr lvl="1"/>
                <a:r>
                  <a:rPr lang="fa-IR" dirty="0" smtClean="0"/>
                  <a:t>انالیز مشاهده ای </a:t>
                </a:r>
              </a:p>
              <a:p>
                <a:pPr algn="r" rtl="1"/>
                <a:r>
                  <a:rPr lang="fa-IR" dirty="0" smtClean="0"/>
                  <a:t>فرض کنید اثر درمان به یک یا بیشتر متغیر مربوط باشد</a:t>
                </a:r>
              </a:p>
              <a:p>
                <a:pPr algn="r" rtl="1"/>
                <a:endParaRPr lang="en-US" sz="5400" dirty="0" smtClean="0"/>
              </a:p>
              <a:p>
                <a:r>
                  <a:rPr lang="fa-IR" dirty="0" smtClean="0"/>
                  <a:t>جز </a:t>
                </a:r>
                <a:r>
                  <a:rPr lang="fa-IR" dirty="0" smtClean="0"/>
                  <a:t>واریانسی </a:t>
                </a:r>
                <a14:m>
                  <m:oMath xmlns:m="http://schemas.openxmlformats.org/officeDocument/2006/math">
                    <m:sSup>
                      <m:sSupPr>
                        <m:ctrlPr>
                          <a:rPr lang="en-US" i="1" dirty="0" smtClean="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𝜏</m:t>
                        </m:r>
                      </m:e>
                      <m:sup>
                        <m:r>
                          <a:rPr lang="en-US" b="0" i="1" dirty="0" smtClean="0">
                            <a:latin typeface="Cambria Math" panose="02040503050406030204" pitchFamily="18" charset="0"/>
                            <a:ea typeface="Cambria Math" panose="02040503050406030204" pitchFamily="18" charset="0"/>
                          </a:rPr>
                          <m:t>2</m:t>
                        </m:r>
                      </m:sup>
                    </m:sSup>
                  </m:oMath>
                </a14:m>
                <a:r>
                  <a:rPr lang="fa-IR" sz="3200" dirty="0">
                    <a:latin typeface="Times New Roman"/>
                  </a:rPr>
                  <a:t> که مسئول تفاوت غیر قابل توضیح بین مطالعات است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42912" y="1825627"/>
                <a:ext cx="8329613" cy="4862047"/>
              </a:xfrm>
              <a:blipFill rotWithShape="0">
                <a:blip r:embed="rId2"/>
                <a:stretch>
                  <a:fillRect t="-3759" r="-1391"/>
                </a:stretch>
              </a:blipFill>
            </p:spPr>
            <p:txBody>
              <a:bodyPr/>
              <a:lstStyle/>
              <a:p>
                <a:r>
                  <a:rPr lang="fa-IR">
                    <a:noFill/>
                  </a:rPr>
                  <a:t> </a:t>
                </a:r>
              </a:p>
            </p:txBody>
          </p:sp>
        </mc:Fallback>
      </mc:AlternateContent>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777" t="71863" r="32527" b="16232"/>
          <a:stretch/>
        </p:blipFill>
        <p:spPr>
          <a:xfrm>
            <a:off x="628650" y="4646395"/>
            <a:ext cx="2880360" cy="807720"/>
          </a:xfrm>
          <a:prstGeom prst="rect">
            <a:avLst/>
          </a:prstGeom>
        </p:spPr>
      </p:pic>
    </p:spTree>
    <p:extLst>
      <p:ext uri="{BB962C8B-B14F-4D97-AF65-F5344CB8AC3E}">
        <p14:creationId xmlns:p14="http://schemas.microsoft.com/office/powerpoint/2010/main" val="60095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دستور </a:t>
            </a:r>
            <a:r>
              <a:rPr lang="fa-IR" dirty="0" smtClean="0"/>
              <a:t>متارگ</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r>
                  <a:rPr lang="fa-IR" dirty="0" smtClean="0"/>
                  <a:t>فرایند تخمین تکراری</a:t>
                </a:r>
              </a:p>
              <a:p>
                <a:pPr marL="971550" lvl="1" indent="-514350">
                  <a:buFont typeface="+mj-lt"/>
                  <a:buAutoNum type="arabicPeriod"/>
                </a:pPr>
                <a:r>
                  <a:rPr lang="fa-IR" dirty="0" smtClean="0"/>
                  <a:t>تخمین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𝜏</m:t>
                        </m:r>
                      </m:e>
                      <m:sup>
                        <m:r>
                          <a:rPr lang="en-US" i="1" dirty="0">
                            <a:latin typeface="Cambria Math" panose="02040503050406030204" pitchFamily="18" charset="0"/>
                            <a:ea typeface="Cambria Math" panose="02040503050406030204" pitchFamily="18" charset="0"/>
                          </a:rPr>
                          <m:t>2</m:t>
                        </m:r>
                      </m:sup>
                    </m:sSup>
                  </m:oMath>
                </a14:m>
                <a:endParaRPr lang="en-US" dirty="0" smtClean="0"/>
              </a:p>
              <a:p>
                <a:pPr marL="971550" lvl="1" indent="-514350">
                  <a:buFont typeface="+mj-lt"/>
                  <a:buAutoNum type="arabicPeriod"/>
                </a:pPr>
                <a:r>
                  <a:rPr lang="fa-IR" dirty="0" smtClean="0"/>
                  <a:t>استفاده </a:t>
                </a:r>
                <a:r>
                  <a:rPr lang="fa-IR" dirty="0" smtClean="0"/>
                  <a:t>از رگرسیون وزنی برای تخمین اثر متغیر </a:t>
                </a:r>
                <a:r>
                  <a:rPr lang="fa-IR" dirty="0" smtClean="0"/>
                  <a:t>کمکی</a:t>
                </a:r>
              </a:p>
              <a:p>
                <a:pPr marL="971550" lvl="1" indent="-514350">
                  <a:buFont typeface="+mj-lt"/>
                  <a:buAutoNum type="arabicPeriod"/>
                </a:pPr>
                <a:r>
                  <a:rPr lang="fa-IR" dirty="0" smtClean="0"/>
                  <a:t>تخمین جدید</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𝜏</m:t>
                        </m:r>
                      </m:e>
                      <m:sup>
                        <m:r>
                          <a:rPr lang="en-US" i="1" dirty="0">
                            <a:latin typeface="Cambria Math" panose="02040503050406030204" pitchFamily="18" charset="0"/>
                            <a:ea typeface="Cambria Math" panose="02040503050406030204" pitchFamily="18" charset="0"/>
                          </a:rPr>
                          <m:t>2</m:t>
                        </m:r>
                      </m:sup>
                    </m:sSup>
                  </m:oMath>
                </a14:m>
                <a:r>
                  <a:rPr lang="fa-IR" dirty="0" smtClean="0"/>
                  <a:t> و... </a:t>
                </a:r>
                <a:endParaRPr lang="fa-IR" dirty="0" smtClean="0"/>
              </a:p>
              <a:p>
                <a:r>
                  <a:rPr lang="fa-IR" dirty="0" smtClean="0"/>
                  <a:t>هنوز هم تنها نرم افزار </a:t>
                </a:r>
                <a:r>
                  <a:rPr lang="fa-IR" dirty="0" smtClean="0"/>
                  <a:t>که به راحتی در دسترس است؟</a:t>
                </a:r>
                <a:endParaRPr lang="fa-IR" dirty="0" smtClean="0"/>
              </a:p>
              <a:p>
                <a:r>
                  <a:rPr lang="fa-IR" dirty="0" smtClean="0"/>
                  <a:t>اخیرا بوسیله راجر هاربارد استفاده از روش جدید استاتا برای بهتر کردن تخمین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𝜏</m:t>
                        </m:r>
                      </m:e>
                      <m:sup>
                        <m:r>
                          <a:rPr lang="en-US" i="1" dirty="0">
                            <a:latin typeface="Cambria Math" panose="02040503050406030204" pitchFamily="18" charset="0"/>
                            <a:ea typeface="Cambria Math" panose="02040503050406030204" pitchFamily="18" charset="0"/>
                          </a:rPr>
                          <m:t>2</m:t>
                        </m:r>
                      </m:sup>
                    </m:sSup>
                  </m:oMath>
                </a14:m>
                <a:r>
                  <a:rPr lang="fa-IR" dirty="0"/>
                  <a:t>اقتباس شده </a:t>
                </a:r>
              </a:p>
              <a:p>
                <a:r>
                  <a:rPr lang="fa-IR" dirty="0" smtClean="0"/>
                  <a:t>جایگزینی دستورات حاضر یا تولید جدید ؟</a:t>
                </a:r>
              </a:p>
              <a:p>
                <a:pPr marL="0" indent="0" algn="r" rtl="1">
                  <a:buNone/>
                </a:pPr>
                <a:endParaRPr lang="fa-IR" dirty="0"/>
              </a:p>
              <a:p>
                <a:pPr marL="0" indent="0" algn="r" rtl="1">
                  <a:buNone/>
                </a:pPr>
                <a:r>
                  <a:rPr lang="fa-IR" dirty="0" smtClean="0">
                    <a:solidFill>
                      <a:srgbClr val="3A3ACE"/>
                    </a:solidFill>
                  </a:rPr>
                  <a:t>من خوشحال میشوم اگر کسی مسولیت متارگ را بر عهده گیرد من هنوز هم هر ماه درخواست های جدیدی برای پشتیبانی دریافت می کنم ولی هیچ علاقه ای دیگر در این مورد ندارم</a:t>
                </a:r>
                <a:endParaRPr lang="en-US" dirty="0">
                  <a:solidFill>
                    <a:srgbClr val="3A3ACE"/>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46" t="-4482" r="-1391"/>
                </a:stretch>
              </a:blipFill>
            </p:spPr>
            <p:txBody>
              <a:bodyPr/>
              <a:lstStyle/>
              <a:p>
                <a:r>
                  <a:rPr lang="fa-IR">
                    <a:noFill/>
                  </a:rPr>
                  <a:t> </a:t>
                </a:r>
              </a:p>
            </p:txBody>
          </p:sp>
        </mc:Fallback>
      </mc:AlternateContent>
      <p:sp>
        <p:nvSpPr>
          <p:cNvPr id="4" name="Rectangle 3"/>
          <p:cNvSpPr/>
          <p:nvPr/>
        </p:nvSpPr>
        <p:spPr>
          <a:xfrm>
            <a:off x="-685800" y="1291813"/>
            <a:ext cx="7741920" cy="310896"/>
          </a:xfrm>
          <a:prstGeom prst="rect">
            <a:avLst/>
          </a:prstGeom>
        </p:spPr>
        <p:txBody>
          <a:bodyPr wrap="none" lIns="0" tIns="0" rIns="0" bIns="0">
            <a:normAutofit fontScale="25000" lnSpcReduction="20000"/>
          </a:bodyPr>
          <a:lstStyle/>
          <a:p>
            <a:pPr algn="ctr">
              <a:lnSpc>
                <a:spcPts val="2720"/>
              </a:lnSpc>
              <a:spcAft>
                <a:spcPts val="3220"/>
              </a:spcAft>
            </a:pPr>
            <a:r>
              <a:rPr lang="en-US" sz="8000" b="1" dirty="0" err="1">
                <a:latin typeface="Courier New"/>
              </a:rPr>
              <a:t>metareg</a:t>
            </a:r>
            <a:r>
              <a:rPr lang="en-US" sz="8000" b="1" dirty="0">
                <a:latin typeface="Courier New"/>
              </a:rPr>
              <a:t> </a:t>
            </a:r>
            <a:r>
              <a:rPr lang="en-US" sz="8000" b="1" dirty="0" err="1">
                <a:latin typeface="Courier New"/>
              </a:rPr>
              <a:t>logor</a:t>
            </a:r>
            <a:r>
              <a:rPr lang="en-US" sz="8000" b="1" dirty="0">
                <a:latin typeface="Courier New"/>
              </a:rPr>
              <a:t> </a:t>
            </a:r>
            <a:r>
              <a:rPr lang="en-US" sz="8000" b="1" dirty="0" err="1">
                <a:latin typeface="Courier New"/>
              </a:rPr>
              <a:t>studychars</a:t>
            </a:r>
            <a:r>
              <a:rPr lang="en-US" sz="8000" b="1" dirty="0">
                <a:latin typeface="Courier New"/>
              </a:rPr>
              <a:t>, </a:t>
            </a:r>
            <a:r>
              <a:rPr lang="en-US" sz="8000" b="1" dirty="0" err="1">
                <a:latin typeface="Courier New"/>
              </a:rPr>
              <a:t>wsse</a:t>
            </a:r>
            <a:r>
              <a:rPr lang="en-US" sz="8000" b="1" dirty="0">
                <a:latin typeface="Courier New"/>
              </a:rPr>
              <a:t>(</a:t>
            </a:r>
            <a:r>
              <a:rPr lang="en-US" sz="8000" b="1" dirty="0" err="1">
                <a:latin typeface="Courier New"/>
              </a:rPr>
              <a:t>selogor</a:t>
            </a:r>
            <a:r>
              <a:rPr lang="en-US" sz="2400" b="1" dirty="0">
                <a:latin typeface="Courier New"/>
              </a:rPr>
              <a:t>)</a:t>
            </a:r>
          </a:p>
        </p:txBody>
      </p:sp>
    </p:spTree>
    <p:extLst>
      <p:ext uri="{BB962C8B-B14F-4D97-AF65-F5344CB8AC3E}">
        <p14:creationId xmlns:p14="http://schemas.microsoft.com/office/powerpoint/2010/main" val="2973332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متاانالیز اکسیر نیست.....</a:t>
            </a:r>
            <a:endParaRPr lang="en-US" dirty="0"/>
          </a:p>
        </p:txBody>
      </p:sp>
      <p:sp>
        <p:nvSpPr>
          <p:cNvPr id="3" name="Content Placeholder 2"/>
          <p:cNvSpPr>
            <a:spLocks noGrp="1"/>
          </p:cNvSpPr>
          <p:nvPr>
            <p:ph idx="1"/>
          </p:nvPr>
        </p:nvSpPr>
        <p:spPr/>
        <p:txBody>
          <a:bodyPr/>
          <a:lstStyle/>
          <a:p>
            <a:pPr marL="0" indent="0" algn="r" rtl="1">
              <a:buNone/>
            </a:pPr>
            <a:r>
              <a:rPr lang="fa-IR" dirty="0" smtClean="0"/>
              <a:t>استناد های متضاد از:</a:t>
            </a:r>
          </a:p>
          <a:p>
            <a:pPr marL="0" indent="0" algn="r" rtl="1">
              <a:buNone/>
            </a:pPr>
            <a:endParaRPr lang="fa-IR" dirty="0" smtClean="0"/>
          </a:p>
          <a:p>
            <a:pPr algn="r" rtl="1"/>
            <a:r>
              <a:rPr lang="fa-IR" dirty="0" smtClean="0"/>
              <a:t>متاانالیز همان مسئله</a:t>
            </a:r>
          </a:p>
          <a:p>
            <a:pPr algn="r" rtl="1"/>
            <a:r>
              <a:rPr lang="fa-IR" dirty="0" smtClean="0"/>
              <a:t>متاانالیز و </a:t>
            </a:r>
            <a:r>
              <a:rPr lang="fa-IR" dirty="0" smtClean="0"/>
              <a:t>ازمایش </a:t>
            </a:r>
            <a:r>
              <a:rPr lang="fa-IR" dirty="0" smtClean="0"/>
              <a:t>و بررسی بزرگ منفرد</a:t>
            </a:r>
          </a:p>
          <a:p>
            <a:endParaRPr lang="en-US" dirty="0"/>
          </a:p>
        </p:txBody>
      </p:sp>
    </p:spTree>
    <p:extLst>
      <p:ext uri="{BB962C8B-B14F-4D97-AF65-F5344CB8AC3E}">
        <p14:creationId xmlns:p14="http://schemas.microsoft.com/office/powerpoint/2010/main" val="2875904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sp>
        <p:nvSpPr>
          <p:cNvPr id="3" name="Content Placeholder 2"/>
          <p:cNvSpPr>
            <a:spLocks noGrp="1"/>
          </p:cNvSpPr>
          <p:nvPr>
            <p:ph idx="1"/>
          </p:nvPr>
        </p:nvSpPr>
        <p:spPr/>
        <p:txBody>
          <a:bodyPr/>
          <a:lstStyle/>
          <a:p>
            <a:r>
              <a:rPr lang="fa-IR" dirty="0"/>
              <a:t>به نظر می اید هپارین </a:t>
            </a:r>
            <a:r>
              <a:rPr lang="fa-IR" dirty="0" smtClean="0"/>
              <a:t>های با وزن مولکولی </a:t>
            </a:r>
            <a:r>
              <a:rPr lang="fa-IR" dirty="0"/>
              <a:t>کم </a:t>
            </a:r>
            <a:r>
              <a:rPr lang="fa-IR" dirty="0" smtClean="0"/>
              <a:t>نسبت به هپارین </a:t>
            </a:r>
            <a:r>
              <a:rPr lang="fa-IR" dirty="0"/>
              <a:t>شکسته نشده </a:t>
            </a:r>
            <a:r>
              <a:rPr lang="fa-IR" dirty="0" smtClean="0"/>
              <a:t>در </a:t>
            </a:r>
            <a:r>
              <a:rPr lang="fa-IR" dirty="0"/>
              <a:t>پیشگیری از ترومبوز قبل </a:t>
            </a:r>
            <a:r>
              <a:rPr lang="fa-IR" dirty="0" smtClean="0"/>
              <a:t>عمل فایده </a:t>
            </a:r>
            <a:r>
              <a:rPr lang="fa-IR" dirty="0" smtClean="0"/>
              <a:t>بیشتری نسبت به درصد خطر </a:t>
            </a:r>
            <a:r>
              <a:rPr lang="fa-IR" dirty="0" smtClean="0"/>
              <a:t>دارند</a:t>
            </a:r>
            <a:endParaRPr lang="en-US" dirty="0"/>
          </a:p>
        </p:txBody>
      </p:sp>
      <p:sp>
        <p:nvSpPr>
          <p:cNvPr id="4" name="Rectangle 3"/>
          <p:cNvSpPr/>
          <p:nvPr/>
        </p:nvSpPr>
        <p:spPr>
          <a:xfrm>
            <a:off x="813218" y="4127352"/>
            <a:ext cx="4020671" cy="1179755"/>
          </a:xfrm>
          <a:prstGeom prst="rect">
            <a:avLst/>
          </a:prstGeom>
        </p:spPr>
        <p:txBody>
          <a:bodyPr wrap="none" lIns="0" tIns="0" rIns="0" bIns="0">
            <a:normAutofit/>
          </a:bodyPr>
          <a:lstStyle/>
          <a:p>
            <a:pPr>
              <a:lnSpc>
                <a:spcPts val="1991"/>
              </a:lnSpc>
              <a:spcBef>
                <a:spcPts val="2731"/>
              </a:spcBef>
            </a:pPr>
            <a:r>
              <a:rPr lang="en-US" dirty="0" err="1">
                <a:latin typeface="Times New Roman"/>
              </a:rPr>
              <a:t>Leizorovicz</a:t>
            </a:r>
            <a:r>
              <a:rPr lang="en-US" dirty="0">
                <a:latin typeface="Times New Roman"/>
              </a:rPr>
              <a:t> A et al. </a:t>
            </a:r>
            <a:r>
              <a:rPr lang="en-US" b="1" i="1" dirty="0">
                <a:latin typeface="Times New Roman"/>
              </a:rPr>
              <a:t>BMJ</a:t>
            </a:r>
            <a:r>
              <a:rPr lang="en-US" dirty="0">
                <a:latin typeface="Times New Roman"/>
              </a:rPr>
              <a:t>1992</a:t>
            </a:r>
          </a:p>
        </p:txBody>
      </p:sp>
    </p:spTree>
    <p:extLst>
      <p:ext uri="{BB962C8B-B14F-4D97-AF65-F5344CB8AC3E}">
        <p14:creationId xmlns:p14="http://schemas.microsoft.com/office/powerpoint/2010/main" val="96997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بررسی سیستماتیک</a:t>
            </a:r>
            <a:endParaRPr lang="en-US" dirty="0"/>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v"/>
            </a:pPr>
            <a:r>
              <a:rPr lang="fa-IR" dirty="0" smtClean="0"/>
              <a:t>رویکرد سیستماتیک برای به حداقل رساندن تورش(</a:t>
            </a:r>
            <a:r>
              <a:rPr lang="en-US" dirty="0" smtClean="0"/>
              <a:t>bias</a:t>
            </a:r>
            <a:r>
              <a:rPr lang="fa-IR" dirty="0" smtClean="0"/>
              <a:t>) و خطای تصادفی</a:t>
            </a:r>
          </a:p>
          <a:p>
            <a:pPr algn="r" rtl="1">
              <a:buFont typeface="Wingdings" panose="05000000000000000000" pitchFamily="2" charset="2"/>
              <a:buChar char="v"/>
            </a:pPr>
            <a:r>
              <a:rPr lang="fa-IR" dirty="0" smtClean="0"/>
              <a:t>همیشه شامل قسمت مواد و متدها می باشد</a:t>
            </a:r>
          </a:p>
          <a:p>
            <a:pPr algn="r" rtl="1">
              <a:buFont typeface="Wingdings" panose="05000000000000000000" pitchFamily="2" charset="2"/>
              <a:buChar char="v"/>
            </a:pPr>
            <a:r>
              <a:rPr lang="fa-IR" dirty="0" smtClean="0"/>
              <a:t>شاید شامل متاانالیز باشد </a:t>
            </a:r>
          </a:p>
          <a:p>
            <a:pPr algn="r" rtl="1">
              <a:buFont typeface="Wingdings" panose="05000000000000000000" pitchFamily="2" charset="2"/>
              <a:buChar char="v"/>
            </a:pPr>
            <a:endParaRPr lang="fa-IR" dirty="0"/>
          </a:p>
          <a:p>
            <a:pPr algn="r" rtl="1">
              <a:buFont typeface="Wingdings" panose="05000000000000000000" pitchFamily="2" charset="2"/>
              <a:buChar char="v"/>
            </a:pPr>
            <a:endParaRPr lang="fa-IR" dirty="0" smtClean="0"/>
          </a:p>
          <a:p>
            <a:pPr algn="r" rtl="1">
              <a:buFont typeface="Wingdings" panose="05000000000000000000" pitchFamily="2" charset="2"/>
              <a:buChar char="v"/>
            </a:pPr>
            <a:endParaRPr lang="fa-IR" dirty="0"/>
          </a:p>
          <a:p>
            <a:pPr algn="r" rtl="1">
              <a:buFont typeface="Wingdings" panose="05000000000000000000" pitchFamily="2" charset="2"/>
              <a:buChar char="v"/>
            </a:pPr>
            <a:endParaRPr lang="fa-IR" dirty="0" smtClean="0"/>
          </a:p>
          <a:p>
            <a:pPr marL="0" indent="0" rtl="1">
              <a:buNone/>
            </a:pPr>
            <a:r>
              <a:rPr lang="en-US" dirty="0">
                <a:latin typeface="Times New Roman"/>
              </a:rPr>
              <a:t>Chalmers and Altman 1994</a:t>
            </a:r>
          </a:p>
          <a:p>
            <a:pPr marL="0" indent="0" rtl="1">
              <a:buNone/>
            </a:pPr>
            <a:endParaRPr lang="en-US" dirty="0"/>
          </a:p>
        </p:txBody>
      </p:sp>
    </p:spTree>
    <p:extLst>
      <p:ext uri="{BB962C8B-B14F-4D97-AF65-F5344CB8AC3E}">
        <p14:creationId xmlns:p14="http://schemas.microsoft.com/office/powerpoint/2010/main" val="823484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sp>
        <p:nvSpPr>
          <p:cNvPr id="3" name="Content Placeholder 2"/>
          <p:cNvSpPr>
            <a:spLocks noGrp="1"/>
          </p:cNvSpPr>
          <p:nvPr>
            <p:ph idx="1"/>
          </p:nvPr>
        </p:nvSpPr>
        <p:spPr/>
        <p:txBody>
          <a:bodyPr/>
          <a:lstStyle/>
          <a:p>
            <a:pPr algn="r" rtl="1"/>
            <a:r>
              <a:rPr lang="fa-IR" dirty="0" smtClean="0"/>
              <a:t>هیچ مدرک متقاعد کننده ای وجود ندارد که در بیماران جراحی عمومی هپارین با وزن مولکولی کم در مقایسه </a:t>
            </a:r>
            <a:r>
              <a:rPr lang="fa-IR" dirty="0"/>
              <a:t>با هپارین نرمال </a:t>
            </a:r>
            <a:r>
              <a:rPr lang="fa-IR" dirty="0" smtClean="0"/>
              <a:t>باعث بهترشدن نسبت فایده به درصد خطر شود</a:t>
            </a:r>
            <a:endParaRPr lang="en-US" dirty="0"/>
          </a:p>
        </p:txBody>
      </p:sp>
      <p:sp>
        <p:nvSpPr>
          <p:cNvPr id="4" name="Rectangle 3"/>
          <p:cNvSpPr/>
          <p:nvPr/>
        </p:nvSpPr>
        <p:spPr>
          <a:xfrm>
            <a:off x="768446" y="3878633"/>
            <a:ext cx="2987040" cy="858460"/>
          </a:xfrm>
          <a:prstGeom prst="rect">
            <a:avLst/>
          </a:prstGeom>
        </p:spPr>
        <p:txBody>
          <a:bodyPr wrap="none" lIns="0" tIns="0" rIns="0" bIns="0">
            <a:normAutofit/>
          </a:bodyPr>
          <a:lstStyle/>
          <a:p>
            <a:pPr marL="87374">
              <a:lnSpc>
                <a:spcPts val="1991"/>
              </a:lnSpc>
              <a:spcBef>
                <a:spcPts val="3500"/>
              </a:spcBef>
            </a:pPr>
            <a:r>
              <a:rPr lang="en-US" dirty="0" err="1">
                <a:latin typeface="Times New Roman"/>
              </a:rPr>
              <a:t>Nurmohamed</a:t>
            </a:r>
            <a:r>
              <a:rPr lang="en-US" dirty="0">
                <a:latin typeface="Times New Roman"/>
              </a:rPr>
              <a:t> et al. </a:t>
            </a:r>
            <a:r>
              <a:rPr lang="en-US" b="1" i="1" dirty="0">
                <a:latin typeface="Times New Roman"/>
              </a:rPr>
              <a:t>Lancet 1992</a:t>
            </a:r>
          </a:p>
        </p:txBody>
      </p:sp>
    </p:spTree>
    <p:extLst>
      <p:ext uri="{BB962C8B-B14F-4D97-AF65-F5344CB8AC3E}">
        <p14:creationId xmlns:p14="http://schemas.microsoft.com/office/powerpoint/2010/main" val="113963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2602" y="2674434"/>
            <a:ext cx="3319348" cy="1650505"/>
          </a:xfrm>
          <a:prstGeom prst="rect">
            <a:avLst/>
          </a:prstGeom>
        </p:spPr>
      </p:pic>
      <p:sp>
        <p:nvSpPr>
          <p:cNvPr id="3" name="Rectangle 2"/>
          <p:cNvSpPr/>
          <p:nvPr/>
        </p:nvSpPr>
        <p:spPr>
          <a:xfrm>
            <a:off x="401356" y="2136490"/>
            <a:ext cx="3939816" cy="2463531"/>
          </a:xfrm>
          <a:prstGeom prst="rect">
            <a:avLst/>
          </a:prstGeom>
        </p:spPr>
        <p:txBody>
          <a:bodyPr lIns="0" tIns="0" rIns="0" bIns="0">
            <a:normAutofit fontScale="97500"/>
          </a:bodyPr>
          <a:lstStyle/>
          <a:p>
            <a:pPr>
              <a:lnSpc>
                <a:spcPts val="2016"/>
              </a:lnSpc>
              <a:spcAft>
                <a:spcPts val="1685"/>
              </a:spcAft>
            </a:pPr>
            <a:r>
              <a:rPr lang="en-US" sz="1805" b="1">
                <a:latin typeface="Arial"/>
              </a:rPr>
              <a:t>Intervention:</a:t>
            </a:r>
          </a:p>
          <a:p>
            <a:pPr algn="r">
              <a:lnSpc>
                <a:spcPts val="3755"/>
              </a:lnSpc>
            </a:pPr>
            <a:r>
              <a:rPr lang="en-US" sz="1805" b="1">
                <a:latin typeface="Arial"/>
              </a:rPr>
              <a:t>Nitrates in myocardial infarction</a:t>
            </a:r>
            <a:r>
              <a:rPr sz="1805"/>
              <a:t/>
            </a:r>
            <a:br>
              <a:rPr sz="1805"/>
            </a:br>
            <a:r>
              <a:rPr lang="en-US" sz="1805" b="1">
                <a:latin typeface="Arial"/>
              </a:rPr>
              <a:t>Magnesium in myocardial infarction</a:t>
            </a:r>
          </a:p>
          <a:p>
            <a:pPr algn="r">
              <a:lnSpc>
                <a:spcPts val="2016"/>
              </a:lnSpc>
              <a:spcAft>
                <a:spcPts val="703"/>
              </a:spcAft>
            </a:pPr>
            <a:r>
              <a:rPr lang="en-US" sz="1805" b="1">
                <a:latin typeface="Arial"/>
              </a:rPr>
              <a:t>Inpatient geriatric assessment</a:t>
            </a:r>
          </a:p>
          <a:p>
            <a:pPr marL="1026461">
              <a:lnSpc>
                <a:spcPts val="2191"/>
              </a:lnSpc>
              <a:spcAft>
                <a:spcPts val="7020"/>
              </a:spcAft>
            </a:pPr>
            <a:r>
              <a:rPr lang="en-US" sz="1805" b="1">
                <a:latin typeface="Arial"/>
              </a:rPr>
              <a:t>Aspirin for prevention of</a:t>
            </a:r>
            <a:r>
              <a:rPr sz="1805"/>
              <a:t/>
            </a:r>
            <a:br>
              <a:rPr sz="1805"/>
            </a:br>
            <a:r>
              <a:rPr lang="en-US" sz="1805" b="1">
                <a:latin typeface="Arial"/>
              </a:rPr>
              <a:t>pre-eclampsia</a:t>
            </a:r>
          </a:p>
        </p:txBody>
      </p:sp>
      <p:sp>
        <p:nvSpPr>
          <p:cNvPr id="4" name="Rectangle 3"/>
          <p:cNvSpPr/>
          <p:nvPr/>
        </p:nvSpPr>
        <p:spPr>
          <a:xfrm>
            <a:off x="4625426" y="1183342"/>
            <a:ext cx="1769708" cy="1151819"/>
          </a:xfrm>
          <a:prstGeom prst="rect">
            <a:avLst/>
          </a:prstGeom>
        </p:spPr>
        <p:txBody>
          <a:bodyPr lIns="0" tIns="0" rIns="0" bIns="0">
            <a:normAutofit/>
          </a:bodyPr>
          <a:lstStyle/>
          <a:p>
            <a:pPr>
              <a:lnSpc>
                <a:spcPts val="1877"/>
              </a:lnSpc>
            </a:pPr>
            <a:r>
              <a:rPr lang="en-US" sz="1604">
                <a:solidFill>
                  <a:srgbClr val="FD0000"/>
                </a:solidFill>
                <a:latin typeface="Arial"/>
              </a:rPr>
              <a:t>• </a:t>
            </a:r>
            <a:r>
              <a:rPr lang="en-US" sz="1604">
                <a:latin typeface="Arial"/>
              </a:rPr>
              <a:t>Meta-analysis</a:t>
            </a:r>
            <a:r>
              <a:rPr sz="1805"/>
              <a:t/>
            </a:r>
            <a:br>
              <a:rPr sz="1805"/>
            </a:br>
            <a:r>
              <a:rPr lang="en-US" sz="1604">
                <a:solidFill>
                  <a:srgbClr val="3333CC"/>
                </a:solidFill>
                <a:latin typeface="Arial"/>
              </a:rPr>
              <a:t>▲ </a:t>
            </a:r>
            <a:r>
              <a:rPr lang="en-US" sz="1604">
                <a:latin typeface="Arial"/>
              </a:rPr>
              <a:t>Single large trial</a:t>
            </a:r>
          </a:p>
        </p:txBody>
      </p:sp>
      <p:sp>
        <p:nvSpPr>
          <p:cNvPr id="5" name="Rectangle 4"/>
          <p:cNvSpPr/>
          <p:nvPr/>
        </p:nvSpPr>
        <p:spPr>
          <a:xfrm>
            <a:off x="4830214" y="4603078"/>
            <a:ext cx="3609715" cy="1708079"/>
          </a:xfrm>
          <a:prstGeom prst="rect">
            <a:avLst/>
          </a:prstGeom>
        </p:spPr>
        <p:txBody>
          <a:bodyPr lIns="0" tIns="0" rIns="0" bIns="0">
            <a:normAutofit/>
          </a:bodyPr>
          <a:lstStyle/>
          <a:p>
            <a:pPr algn="just">
              <a:lnSpc>
                <a:spcPts val="2647"/>
              </a:lnSpc>
            </a:pPr>
            <a:r>
              <a:rPr lang="en-US" sz="1304" b="1" dirty="0">
                <a:latin typeface="Times New Roman"/>
              </a:rPr>
              <a:t>0.2    0.4    0.6 0.8 1    2</a:t>
            </a:r>
          </a:p>
          <a:p>
            <a:pPr marL="165559" algn="ctr">
              <a:lnSpc>
                <a:spcPts val="2647"/>
              </a:lnSpc>
            </a:pPr>
            <a:r>
              <a:rPr lang="en-US" sz="1604" b="1" dirty="0">
                <a:latin typeface="Arial"/>
              </a:rPr>
              <a:t>Odds Ratio</a:t>
            </a:r>
          </a:p>
          <a:p>
            <a:pPr marL="165559" algn="ctr">
              <a:lnSpc>
                <a:spcPts val="1795"/>
              </a:lnSpc>
            </a:pPr>
            <a:r>
              <a:rPr lang="en-US" sz="1604" dirty="0">
                <a:latin typeface="Arial"/>
              </a:rPr>
              <a:t>(95% Confidence Intervals)</a:t>
            </a:r>
          </a:p>
        </p:txBody>
      </p:sp>
      <p:sp>
        <p:nvSpPr>
          <p:cNvPr id="6" name="Rectangle 5"/>
          <p:cNvSpPr/>
          <p:nvPr/>
        </p:nvSpPr>
        <p:spPr>
          <a:xfrm>
            <a:off x="810927" y="5378826"/>
            <a:ext cx="2084527" cy="783060"/>
          </a:xfrm>
          <a:prstGeom prst="rect">
            <a:avLst/>
          </a:prstGeom>
        </p:spPr>
        <p:txBody>
          <a:bodyPr wrap="none" lIns="0" tIns="0" rIns="0" bIns="0">
            <a:normAutofit/>
          </a:bodyPr>
          <a:lstStyle/>
          <a:p>
            <a:pPr>
              <a:lnSpc>
                <a:spcPts val="1996"/>
              </a:lnSpc>
              <a:spcBef>
                <a:spcPts val="7020"/>
              </a:spcBef>
            </a:pPr>
            <a:r>
              <a:rPr lang="en-US" sz="1805" dirty="0">
                <a:latin typeface="Times New Roman"/>
              </a:rPr>
              <a:t>Egger et al. </a:t>
            </a:r>
            <a:r>
              <a:rPr lang="en-US" sz="1805" b="1" i="1" dirty="0">
                <a:latin typeface="Times New Roman"/>
              </a:rPr>
              <a:t>BMJ</a:t>
            </a:r>
            <a:r>
              <a:rPr lang="en-US" sz="1805" dirty="0">
                <a:latin typeface="Times New Roman"/>
              </a:rPr>
              <a:t> 1997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17"/>
            <a:ext cx="9087655" cy="6784944"/>
          </a:xfrm>
          <a:prstGeom prst="rect">
            <a:avLst/>
          </a:prstGeom>
        </p:spPr>
      </p:pic>
    </p:spTree>
    <p:extLst>
      <p:ext uri="{BB962C8B-B14F-4D97-AF65-F5344CB8AC3E}">
        <p14:creationId xmlns:p14="http://schemas.microsoft.com/office/powerpoint/2010/main" val="152687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8834" y="1109510"/>
            <a:ext cx="8148603" cy="4841481"/>
          </a:xfrm>
          <a:prstGeom prst="rect">
            <a:avLst/>
          </a:prstGeom>
        </p:spPr>
      </p:pic>
      <p:sp>
        <p:nvSpPr>
          <p:cNvPr id="3" name="Rectangle 2"/>
          <p:cNvSpPr/>
          <p:nvPr/>
        </p:nvSpPr>
        <p:spPr>
          <a:xfrm>
            <a:off x="3552602" y="605186"/>
            <a:ext cx="1800273" cy="424852"/>
          </a:xfrm>
          <a:prstGeom prst="rect">
            <a:avLst/>
          </a:prstGeom>
        </p:spPr>
        <p:txBody>
          <a:bodyPr wrap="none" lIns="0" tIns="0" rIns="0" bIns="0">
            <a:normAutofit fontScale="25000" lnSpcReduction="20000"/>
          </a:bodyPr>
          <a:lstStyle/>
          <a:p>
            <a:pPr>
              <a:lnSpc>
                <a:spcPts val="4663"/>
              </a:lnSpc>
            </a:pPr>
            <a:r>
              <a:rPr lang="en-US" sz="4212" b="1">
                <a:solidFill>
                  <a:srgbClr val="3333CC"/>
                </a:solidFill>
                <a:latin typeface="Times New Roman"/>
              </a:rPr>
              <a:t>No bias</a:t>
            </a:r>
          </a:p>
        </p:txBody>
      </p:sp>
      <p:sp>
        <p:nvSpPr>
          <p:cNvPr id="4" name="Rectangle 3"/>
          <p:cNvSpPr/>
          <p:nvPr/>
        </p:nvSpPr>
        <p:spPr>
          <a:xfrm>
            <a:off x="3815455" y="6195506"/>
            <a:ext cx="1543528" cy="262859"/>
          </a:xfrm>
          <a:prstGeom prst="rect">
            <a:avLst/>
          </a:prstGeom>
        </p:spPr>
        <p:txBody>
          <a:bodyPr wrap="none" lIns="0" tIns="0" rIns="0" bIns="0">
            <a:normAutofit fontScale="25000" lnSpcReduction="20000"/>
          </a:bodyPr>
          <a:lstStyle/>
          <a:p>
            <a:pPr>
              <a:lnSpc>
                <a:spcPts val="2688"/>
              </a:lnSpc>
            </a:pPr>
            <a:r>
              <a:rPr lang="en-US" sz="2407" b="1">
                <a:latin typeface="Arial"/>
              </a:rPr>
              <a:t>Odds ratio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329831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3527" y="1907255"/>
            <a:ext cx="2332103" cy="2484927"/>
          </a:xfrm>
          <a:prstGeom prst="rect">
            <a:avLst/>
          </a:prstGeom>
        </p:spPr>
      </p:pic>
      <p:sp>
        <p:nvSpPr>
          <p:cNvPr id="3" name="Rectangle 2"/>
          <p:cNvSpPr/>
          <p:nvPr/>
        </p:nvSpPr>
        <p:spPr>
          <a:xfrm>
            <a:off x="716175" y="605186"/>
            <a:ext cx="6482816" cy="822196"/>
          </a:xfrm>
          <a:prstGeom prst="rect">
            <a:avLst/>
          </a:prstGeom>
        </p:spPr>
        <p:txBody>
          <a:bodyPr lIns="0" tIns="0" rIns="0" bIns="0">
            <a:normAutofit fontScale="25000" lnSpcReduction="20000"/>
          </a:bodyPr>
          <a:lstStyle/>
          <a:p>
            <a:pPr algn="ctr">
              <a:lnSpc>
                <a:spcPts val="4663"/>
              </a:lnSpc>
            </a:pPr>
            <a:r>
              <a:rPr lang="en-US" sz="4212" b="1">
                <a:solidFill>
                  <a:srgbClr val="3333CC"/>
                </a:solidFill>
                <a:latin typeface="Times New Roman"/>
              </a:rPr>
              <a:t>Reporting bias present</a:t>
            </a:r>
          </a:p>
          <a:p>
            <a:pPr>
              <a:lnSpc>
                <a:spcPts val="2337"/>
              </a:lnSpc>
            </a:pPr>
            <a:r>
              <a:rPr lang="en-US" sz="2107" b="1">
                <a:latin typeface="Times New Roman"/>
              </a:rPr>
              <a:t>0 "I</a:t>
            </a:r>
          </a:p>
        </p:txBody>
      </p:sp>
      <p:sp>
        <p:nvSpPr>
          <p:cNvPr id="4" name="Rectangle 3"/>
          <p:cNvSpPr/>
          <p:nvPr/>
        </p:nvSpPr>
        <p:spPr>
          <a:xfrm>
            <a:off x="303552" y="2381011"/>
            <a:ext cx="819139" cy="1387647"/>
          </a:xfrm>
          <a:prstGeom prst="rect">
            <a:avLst/>
          </a:prstGeom>
        </p:spPr>
        <p:txBody>
          <a:bodyPr lIns="0" tIns="0" rIns="0" bIns="0">
            <a:normAutofit fontScale="25000" lnSpcReduction="20000"/>
          </a:bodyPr>
          <a:lstStyle/>
          <a:p>
            <a:pPr>
              <a:lnSpc>
                <a:spcPts val="3109"/>
              </a:lnSpc>
            </a:pPr>
            <a:r>
              <a:rPr lang="en-US" sz="2808" b="1">
                <a:latin typeface="Times New Roman"/>
              </a:rPr>
              <a:t>o</a:t>
            </a:r>
          </a:p>
          <a:p>
            <a:pPr>
              <a:lnSpc>
                <a:spcPts val="2337"/>
              </a:lnSpc>
            </a:pPr>
            <a:r>
              <a:rPr lang="en-US" sz="2107" b="1">
                <a:latin typeface="Times New Roman"/>
              </a:rPr>
              <a:t>fc 1 -</a:t>
            </a:r>
          </a:p>
          <a:p>
            <a:pPr>
              <a:lnSpc>
                <a:spcPts val="2016"/>
              </a:lnSpc>
            </a:pPr>
            <a:r>
              <a:rPr lang="en-US" sz="1805" b="1">
                <a:latin typeface="Arial"/>
              </a:rPr>
              <a:t>LU</a:t>
            </a:r>
          </a:p>
          <a:p>
            <a:pPr>
              <a:lnSpc>
                <a:spcPts val="2263"/>
              </a:lnSpc>
            </a:pPr>
            <a:r>
              <a:rPr lang="en-US" sz="1705" i="1">
                <a:latin typeface="Times New Roman"/>
              </a:rPr>
              <a:t>~G</a:t>
            </a:r>
          </a:p>
          <a:p>
            <a:pPr>
              <a:lnSpc>
                <a:spcPts val="2263"/>
              </a:lnSpc>
            </a:pPr>
            <a:r>
              <a:rPr lang="en-US" sz="1604" b="1">
                <a:latin typeface="Times New Roman"/>
              </a:rPr>
              <a:t>(0</a:t>
            </a:r>
          </a:p>
          <a:p>
            <a:pPr>
              <a:lnSpc>
                <a:spcPts val="1885"/>
              </a:lnSpc>
            </a:pPr>
            <a:r>
              <a:rPr lang="en-US" sz="1705" i="1">
                <a:latin typeface="Times New Roman"/>
              </a:rPr>
              <a:t>~D</a:t>
            </a:r>
          </a:p>
        </p:txBody>
      </p:sp>
      <p:sp>
        <p:nvSpPr>
          <p:cNvPr id="5" name="Rectangle 4"/>
          <p:cNvSpPr/>
          <p:nvPr/>
        </p:nvSpPr>
        <p:spPr>
          <a:xfrm>
            <a:off x="300493" y="3942875"/>
            <a:ext cx="822196" cy="489039"/>
          </a:xfrm>
          <a:prstGeom prst="rect">
            <a:avLst/>
          </a:prstGeom>
        </p:spPr>
        <p:txBody>
          <a:bodyPr lIns="0" tIns="0" rIns="0" bIns="0">
            <a:normAutofit fontScale="97500"/>
          </a:bodyPr>
          <a:lstStyle/>
          <a:p>
            <a:pPr algn="just">
              <a:lnSpc>
                <a:spcPts val="1757"/>
              </a:lnSpc>
            </a:pPr>
            <a:r>
              <a:rPr lang="en-US" sz="2107" b="1">
                <a:latin typeface="Times New Roman"/>
              </a:rPr>
              <a:t>(0 2 ■</a:t>
            </a:r>
            <a:r>
              <a:rPr sz="1805"/>
              <a:t/>
            </a:r>
            <a:br>
              <a:rPr sz="1805"/>
            </a:br>
            <a:r>
              <a:rPr lang="en-US" sz="1905" b="1" i="1">
                <a:latin typeface="Times New Roman"/>
              </a:rPr>
              <a:t>tO</a:t>
            </a:r>
          </a:p>
        </p:txBody>
      </p:sp>
      <p:sp>
        <p:nvSpPr>
          <p:cNvPr id="6" name="Rectangle 5"/>
          <p:cNvSpPr/>
          <p:nvPr/>
        </p:nvSpPr>
        <p:spPr>
          <a:xfrm>
            <a:off x="6236200" y="2002002"/>
            <a:ext cx="2475757" cy="809971"/>
          </a:xfrm>
          <a:prstGeom prst="rect">
            <a:avLst/>
          </a:prstGeom>
        </p:spPr>
        <p:txBody>
          <a:bodyPr lIns="0" tIns="0" rIns="0" bIns="0">
            <a:normAutofit fontScale="25000" lnSpcReduction="20000"/>
          </a:bodyPr>
          <a:lstStyle/>
          <a:p>
            <a:pPr algn="just">
              <a:lnSpc>
                <a:spcPts val="3851"/>
              </a:lnSpc>
            </a:pPr>
            <a:r>
              <a:rPr lang="en-US" sz="3109" b="1">
                <a:solidFill>
                  <a:srgbClr val="CC3300"/>
                </a:solidFill>
                <a:latin typeface="Times New Roman"/>
              </a:rPr>
              <a:t>Asymmetrical</a:t>
            </a:r>
            <a:r>
              <a:rPr sz="1805"/>
              <a:t/>
            </a:r>
            <a:br>
              <a:rPr sz="1805"/>
            </a:br>
            <a:r>
              <a:rPr lang="en-US" sz="3109" b="1">
                <a:solidFill>
                  <a:srgbClr val="CC3300"/>
                </a:solidFill>
                <a:latin typeface="Times New Roman"/>
              </a:rPr>
              <a:t>Funnel Plot</a:t>
            </a:r>
          </a:p>
        </p:txBody>
      </p:sp>
      <p:sp>
        <p:nvSpPr>
          <p:cNvPr id="7" name="Rectangle 6"/>
          <p:cNvSpPr/>
          <p:nvPr/>
        </p:nvSpPr>
        <p:spPr>
          <a:xfrm>
            <a:off x="716175" y="5376371"/>
            <a:ext cx="1522132" cy="592959"/>
          </a:xfrm>
          <a:prstGeom prst="rect">
            <a:avLst/>
          </a:prstGeom>
        </p:spPr>
        <p:txBody>
          <a:bodyPr lIns="0" tIns="0" rIns="0" bIns="0">
            <a:normAutofit fontScale="25000" lnSpcReduction="20000"/>
          </a:bodyPr>
          <a:lstStyle/>
          <a:p>
            <a:pPr>
              <a:lnSpc>
                <a:spcPts val="2337"/>
              </a:lnSpc>
            </a:pPr>
            <a:r>
              <a:rPr lang="en-US" sz="2107" b="1">
                <a:latin typeface="Times New Roman"/>
              </a:rPr>
              <a:t>3 -</a:t>
            </a:r>
          </a:p>
          <a:p>
            <a:pPr marL="356587">
              <a:lnSpc>
                <a:spcPts val="1113"/>
              </a:lnSpc>
              <a:spcAft>
                <a:spcPts val="632"/>
              </a:spcAft>
            </a:pPr>
            <a:r>
              <a:rPr lang="en-US" sz="1003">
                <a:latin typeface="Times New Roman"/>
              </a:rPr>
              <a:t>^</a:t>
            </a:r>
          </a:p>
          <a:p>
            <a:pPr algn="r">
              <a:lnSpc>
                <a:spcPts val="2337"/>
              </a:lnSpc>
            </a:pPr>
            <a:r>
              <a:rPr lang="en-US" sz="2107" b="1">
                <a:latin typeface="Times New Roman"/>
              </a:rPr>
              <a:t>0.1</a:t>
            </a:r>
          </a:p>
        </p:txBody>
      </p:sp>
      <p:sp>
        <p:nvSpPr>
          <p:cNvPr id="8" name="Rectangle 7"/>
          <p:cNvSpPr/>
          <p:nvPr/>
        </p:nvSpPr>
        <p:spPr>
          <a:xfrm>
            <a:off x="3314195" y="5565874"/>
            <a:ext cx="1626053" cy="403457"/>
          </a:xfrm>
          <a:prstGeom prst="rect">
            <a:avLst/>
          </a:prstGeom>
        </p:spPr>
        <p:txBody>
          <a:bodyPr lIns="0" tIns="0" rIns="0" bIns="0">
            <a:normAutofit fontScale="25000" lnSpcReduction="20000"/>
          </a:bodyPr>
          <a:lstStyle/>
          <a:p>
            <a:pPr algn="just">
              <a:lnSpc>
                <a:spcPts val="2497"/>
              </a:lnSpc>
            </a:pPr>
            <a:r>
              <a:rPr lang="en-US" sz="2207" b="1">
                <a:latin typeface="Courier New"/>
              </a:rPr>
              <a:t>“i-1-r</a:t>
            </a:r>
          </a:p>
          <a:p>
            <a:pPr algn="just">
              <a:lnSpc>
                <a:spcPts val="2337"/>
              </a:lnSpc>
            </a:pPr>
            <a:r>
              <a:rPr lang="en-US" sz="2107" b="1">
                <a:latin typeface="Times New Roman"/>
              </a:rPr>
              <a:t>0.3    0.6 1</a:t>
            </a:r>
          </a:p>
        </p:txBody>
      </p:sp>
      <p:sp>
        <p:nvSpPr>
          <p:cNvPr id="9" name="Rectangle 8"/>
          <p:cNvSpPr/>
          <p:nvPr/>
        </p:nvSpPr>
        <p:spPr>
          <a:xfrm>
            <a:off x="6248422" y="5565874"/>
            <a:ext cx="1607715" cy="403457"/>
          </a:xfrm>
          <a:prstGeom prst="rect">
            <a:avLst/>
          </a:prstGeom>
        </p:spPr>
        <p:txBody>
          <a:bodyPr lIns="0" tIns="0" rIns="0" bIns="0">
            <a:normAutofit fontScale="25000" lnSpcReduction="20000"/>
          </a:bodyPr>
          <a:lstStyle/>
          <a:p>
            <a:pPr algn="just">
              <a:lnSpc>
                <a:spcPts val="1444"/>
              </a:lnSpc>
              <a:spcAft>
                <a:spcPts val="421"/>
              </a:spcAft>
            </a:pPr>
            <a:r>
              <a:rPr lang="en-US" sz="1304" cap="small">
                <a:latin typeface="Times New Roman"/>
              </a:rPr>
              <a:t>i-1</a:t>
            </a:r>
          </a:p>
          <a:p>
            <a:pPr algn="just">
              <a:lnSpc>
                <a:spcPts val="2337"/>
              </a:lnSpc>
            </a:pPr>
            <a:r>
              <a:rPr lang="en-US" sz="2107" b="1">
                <a:latin typeface="Times New Roman"/>
              </a:rPr>
              <a:t>3    10</a:t>
            </a:r>
          </a:p>
        </p:txBody>
      </p:sp>
      <p:sp>
        <p:nvSpPr>
          <p:cNvPr id="10" name="Rectangle 9"/>
          <p:cNvSpPr/>
          <p:nvPr/>
        </p:nvSpPr>
        <p:spPr>
          <a:xfrm>
            <a:off x="3815455" y="6195506"/>
            <a:ext cx="1543528" cy="262859"/>
          </a:xfrm>
          <a:prstGeom prst="rect">
            <a:avLst/>
          </a:prstGeom>
        </p:spPr>
        <p:txBody>
          <a:bodyPr wrap="none" lIns="0" tIns="0" rIns="0" bIns="0">
            <a:normAutofit fontScale="25000" lnSpcReduction="20000"/>
          </a:bodyPr>
          <a:lstStyle/>
          <a:p>
            <a:pPr>
              <a:lnSpc>
                <a:spcPts val="2688"/>
              </a:lnSpc>
            </a:pPr>
            <a:r>
              <a:rPr lang="en-US" sz="2407" b="1">
                <a:latin typeface="Arial"/>
              </a:rPr>
              <a:t>Odds ratio</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258970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5879" y="2515492"/>
            <a:ext cx="7910197" cy="3890912"/>
          </a:xfrm>
          <a:prstGeom prst="rect">
            <a:avLst/>
          </a:prstGeom>
        </p:spPr>
      </p:pic>
      <p:sp>
        <p:nvSpPr>
          <p:cNvPr id="3" name="Rectangle 2"/>
          <p:cNvSpPr/>
          <p:nvPr/>
        </p:nvSpPr>
        <p:spPr>
          <a:xfrm>
            <a:off x="132390" y="143436"/>
            <a:ext cx="8921895" cy="626800"/>
          </a:xfrm>
          <a:prstGeom prst="rect">
            <a:avLst/>
          </a:prstGeom>
        </p:spPr>
        <p:txBody>
          <a:bodyPr wrap="none" lIns="0" tIns="0" rIns="0" bIns="0">
            <a:normAutofit/>
          </a:bodyPr>
          <a:lstStyle/>
          <a:p>
            <a:pPr>
              <a:lnSpc>
                <a:spcPts val="3440"/>
              </a:lnSpc>
              <a:spcAft>
                <a:spcPts val="1475"/>
              </a:spcAft>
            </a:pPr>
            <a:r>
              <a:rPr lang="en-US" sz="3109" b="1" dirty="0">
                <a:solidFill>
                  <a:srgbClr val="0000FF"/>
                </a:solidFill>
                <a:latin typeface="Times New Roman"/>
              </a:rPr>
              <a:t>Funnel plots from Egger &amp; Davey Smith (BMJ 1995)</a:t>
            </a:r>
          </a:p>
        </p:txBody>
      </p:sp>
      <p:sp>
        <p:nvSpPr>
          <p:cNvPr id="4" name="Rectangle 3"/>
          <p:cNvSpPr/>
          <p:nvPr/>
        </p:nvSpPr>
        <p:spPr>
          <a:xfrm>
            <a:off x="-17929" y="770236"/>
            <a:ext cx="8647356" cy="1283727"/>
          </a:xfrm>
          <a:prstGeom prst="rect">
            <a:avLst/>
          </a:prstGeom>
        </p:spPr>
        <p:txBody>
          <a:bodyPr lIns="0" tIns="0" rIns="0" bIns="0">
            <a:normAutofit fontScale="92500"/>
          </a:bodyPr>
          <a:lstStyle/>
          <a:p>
            <a:pPr algn="r">
              <a:lnSpc>
                <a:spcPts val="2455"/>
              </a:lnSpc>
              <a:spcBef>
                <a:spcPts val="1475"/>
              </a:spcBef>
              <a:spcAft>
                <a:spcPts val="2879"/>
              </a:spcAft>
            </a:pPr>
            <a:r>
              <a:rPr lang="fa-IR" sz="2407" dirty="0">
                <a:latin typeface="Times New Roman"/>
                <a:cs typeface="2  Koodak" panose="00000700000000000000" pitchFamily="2" charset="-78"/>
              </a:rPr>
              <a:t>فانل پلات برای متاانالیز رد شده و با ازمایش مگا بعدا تایید شده</a:t>
            </a:r>
          </a:p>
          <a:p>
            <a:pPr algn="r">
              <a:lnSpc>
                <a:spcPts val="2455"/>
              </a:lnSpc>
              <a:spcBef>
                <a:spcPts val="1475"/>
              </a:spcBef>
              <a:spcAft>
                <a:spcPts val="2879"/>
              </a:spcAft>
            </a:pPr>
            <a:r>
              <a:rPr lang="fa-IR" sz="2407" dirty="0">
                <a:latin typeface="Times New Roman"/>
                <a:cs typeface="2  Koodak" panose="00000700000000000000" pitchFamily="2" charset="-78"/>
              </a:rPr>
              <a:t>منیزیم داخل وریدی (چپ) و استرپتوکیناز (راست) در انفارکشن حاد عضله میوکارد قلبی</a:t>
            </a:r>
            <a:endParaRPr lang="en-US" sz="2407" dirty="0">
              <a:latin typeface="Times New Roman"/>
              <a:cs typeface="2  Koodak" panose="00000700000000000000" pitchFamily="2" charset="-78"/>
            </a:endParaRPr>
          </a:p>
        </p:txBody>
      </p:sp>
      <p:sp>
        <p:nvSpPr>
          <p:cNvPr id="5" name="Rectangle 4"/>
          <p:cNvSpPr/>
          <p:nvPr/>
        </p:nvSpPr>
        <p:spPr>
          <a:xfrm>
            <a:off x="2565352" y="6525611"/>
            <a:ext cx="4826199" cy="232293"/>
          </a:xfrm>
          <a:prstGeom prst="rect">
            <a:avLst/>
          </a:prstGeom>
        </p:spPr>
        <p:txBody>
          <a:bodyPr wrap="none" lIns="0" tIns="0" rIns="0" bIns="0">
            <a:normAutofit fontScale="25000" lnSpcReduction="20000"/>
          </a:bodyPr>
          <a:lstStyle/>
          <a:p>
            <a:pPr algn="just">
              <a:lnSpc>
                <a:spcPts val="1996"/>
              </a:lnSpc>
            </a:pPr>
            <a:r>
              <a:rPr lang="en-US" sz="1805" b="1">
                <a:latin typeface="Times New Roman"/>
              </a:rPr>
              <a:t>Odds ratio    Odds ratio</a:t>
            </a:r>
          </a:p>
        </p:txBody>
      </p:sp>
    </p:spTree>
    <p:extLst>
      <p:ext uri="{BB962C8B-B14F-4D97-AF65-F5344CB8AC3E}">
        <p14:creationId xmlns:p14="http://schemas.microsoft.com/office/powerpoint/2010/main" val="299377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98" y="1619941"/>
            <a:ext cx="8136377" cy="5110452"/>
          </a:xfrm>
          <a:prstGeom prst="rect">
            <a:avLst/>
          </a:prstGeom>
        </p:spPr>
      </p:pic>
      <p:sp>
        <p:nvSpPr>
          <p:cNvPr id="3" name="Rectangle 2"/>
          <p:cNvSpPr/>
          <p:nvPr/>
        </p:nvSpPr>
        <p:spPr>
          <a:xfrm>
            <a:off x="517504" y="238407"/>
            <a:ext cx="7170527" cy="1085055"/>
          </a:xfrm>
          <a:prstGeom prst="rect">
            <a:avLst/>
          </a:prstGeom>
        </p:spPr>
        <p:txBody>
          <a:bodyPr lIns="0" tIns="0" rIns="0" bIns="0">
            <a:normAutofit fontScale="97500"/>
          </a:bodyPr>
          <a:lstStyle/>
          <a:p>
            <a:pPr algn="ctr">
              <a:lnSpc>
                <a:spcPts val="4895"/>
              </a:lnSpc>
            </a:pPr>
            <a:r>
              <a:rPr lang="en-US" sz="3811" b="1" dirty="0" err="1">
                <a:solidFill>
                  <a:srgbClr val="3333CC"/>
                </a:solidFill>
                <a:latin typeface="Courier New"/>
              </a:rPr>
              <a:t>metabias</a:t>
            </a:r>
            <a:r>
              <a:rPr lang="en-US" sz="3811" b="1" dirty="0">
                <a:solidFill>
                  <a:srgbClr val="3333CC"/>
                </a:solidFill>
                <a:latin typeface="Courier New"/>
              </a:rPr>
              <a:t> </a:t>
            </a:r>
            <a:r>
              <a:rPr lang="en-US" sz="4212" b="1" dirty="0">
                <a:solidFill>
                  <a:srgbClr val="3333CC"/>
                </a:solidFill>
                <a:latin typeface="Times New Roman"/>
              </a:rPr>
              <a:t>(Steichen 1997)</a:t>
            </a:r>
          </a:p>
          <a:p>
            <a:pPr>
              <a:lnSpc>
                <a:spcPts val="3109"/>
              </a:lnSpc>
            </a:pPr>
            <a:r>
              <a:rPr lang="en-US" sz="2808" b="1" dirty="0" err="1">
                <a:latin typeface="Times New Roman"/>
              </a:rPr>
              <a:t>metabias</a:t>
            </a:r>
            <a:r>
              <a:rPr lang="en-US" sz="2808" b="1" dirty="0">
                <a:latin typeface="Times New Roman"/>
              </a:rPr>
              <a:t> </a:t>
            </a:r>
            <a:r>
              <a:rPr lang="en-US" sz="2808" b="1" dirty="0" err="1">
                <a:latin typeface="Times New Roman"/>
              </a:rPr>
              <a:t>logor</a:t>
            </a:r>
            <a:r>
              <a:rPr lang="en-US" sz="2808" b="1" dirty="0">
                <a:latin typeface="Times New Roman"/>
              </a:rPr>
              <a:t> </a:t>
            </a:r>
            <a:r>
              <a:rPr lang="en-US" sz="2808" b="1" dirty="0" err="1">
                <a:latin typeface="Times New Roman"/>
              </a:rPr>
              <a:t>selogor</a:t>
            </a:r>
            <a:r>
              <a:rPr lang="en-US" sz="2808" b="1" dirty="0">
                <a:latin typeface="Times New Roman"/>
              </a:rPr>
              <a:t>, gr(</a:t>
            </a:r>
            <a:r>
              <a:rPr lang="en-US" sz="2808" b="1" dirty="0" err="1">
                <a:latin typeface="Times New Roman"/>
              </a:rPr>
              <a:t>begg</a:t>
            </a:r>
            <a:r>
              <a:rPr lang="en-US" sz="2808" b="1" dirty="0">
                <a:latin typeface="Times New Roman"/>
              </a:rPr>
              <a:t>)</a:t>
            </a:r>
          </a:p>
        </p:txBody>
      </p:sp>
    </p:spTree>
    <p:extLst>
      <p:ext uri="{BB962C8B-B14F-4D97-AF65-F5344CB8AC3E}">
        <p14:creationId xmlns:p14="http://schemas.microsoft.com/office/powerpoint/2010/main" val="182566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481" y="1616883"/>
            <a:ext cx="7806276" cy="5162412"/>
          </a:xfrm>
          <a:prstGeom prst="rect">
            <a:avLst/>
          </a:prstGeom>
        </p:spPr>
      </p:pic>
      <p:sp>
        <p:nvSpPr>
          <p:cNvPr id="3" name="Rectangle 2"/>
          <p:cNvSpPr/>
          <p:nvPr/>
        </p:nvSpPr>
        <p:spPr>
          <a:xfrm>
            <a:off x="392190" y="323990"/>
            <a:ext cx="7245743" cy="1128295"/>
          </a:xfrm>
          <a:prstGeom prst="rect">
            <a:avLst/>
          </a:prstGeom>
        </p:spPr>
        <p:txBody>
          <a:bodyPr lIns="0" tIns="0" rIns="0" bIns="0">
            <a:normAutofit/>
          </a:bodyPr>
          <a:lstStyle/>
          <a:p>
            <a:pPr algn="just">
              <a:lnSpc>
                <a:spcPts val="3105"/>
              </a:lnSpc>
            </a:pPr>
            <a:r>
              <a:rPr lang="en-US" sz="2808" b="1" dirty="0" err="1">
                <a:latin typeface="Times New Roman"/>
              </a:rPr>
              <a:t>metan</a:t>
            </a:r>
            <a:r>
              <a:rPr lang="en-US" sz="2808" b="1" dirty="0">
                <a:latin typeface="Times New Roman"/>
              </a:rPr>
              <a:t> d1 hi d0 h0, or</a:t>
            </a:r>
            <a:r>
              <a:rPr sz="1805" dirty="0"/>
              <a:t/>
            </a:r>
            <a:br>
              <a:rPr sz="1805" dirty="0"/>
            </a:br>
            <a:r>
              <a:rPr lang="en-US" sz="2808" b="1" dirty="0">
                <a:latin typeface="Times New Roman"/>
              </a:rPr>
              <a:t>funnel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1863258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665" y="161995"/>
            <a:ext cx="8545947" cy="3068716"/>
          </a:xfrm>
          <a:prstGeom prst="rect">
            <a:avLst/>
          </a:prstGeom>
        </p:spPr>
      </p:pic>
      <p:sp>
        <p:nvSpPr>
          <p:cNvPr id="3" name="Rectangle 2"/>
          <p:cNvSpPr/>
          <p:nvPr/>
        </p:nvSpPr>
        <p:spPr>
          <a:xfrm>
            <a:off x="153781" y="1247050"/>
            <a:ext cx="262859" cy="4077359"/>
          </a:xfrm>
          <a:prstGeom prst="rect">
            <a:avLst/>
          </a:prstGeom>
        </p:spPr>
        <p:txBody>
          <a:bodyPr vert="vert270" wrap="none" lIns="0" tIns="0" rIns="0" bIns="0">
            <a:normAutofit fontScale="97500"/>
          </a:bodyPr>
          <a:lstStyle/>
          <a:p>
            <a:pPr algn="just">
              <a:lnSpc>
                <a:spcPts val="1795"/>
              </a:lnSpc>
            </a:pPr>
            <a:r>
              <a:rPr lang="en-US" sz="1604" b="1">
                <a:latin typeface="Arial"/>
              </a:rPr>
              <a:t>Sample size    Standard error</a:t>
            </a:r>
          </a:p>
        </p:txBody>
      </p:sp>
      <p:sp>
        <p:nvSpPr>
          <p:cNvPr id="4" name="Rectangle 3"/>
          <p:cNvSpPr/>
          <p:nvPr/>
        </p:nvSpPr>
        <p:spPr>
          <a:xfrm>
            <a:off x="401359" y="3438556"/>
            <a:ext cx="647977" cy="2429909"/>
          </a:xfrm>
          <a:prstGeom prst="rect">
            <a:avLst/>
          </a:prstGeom>
        </p:spPr>
        <p:txBody>
          <a:bodyPr lIns="0" tIns="0" rIns="0" bIns="0">
            <a:normAutofit fontScale="25000" lnSpcReduction="20000"/>
          </a:bodyPr>
          <a:lstStyle/>
          <a:p>
            <a:pPr algn="r">
              <a:lnSpc>
                <a:spcPts val="4669"/>
              </a:lnSpc>
            </a:pPr>
            <a:r>
              <a:rPr lang="en-US" sz="6400" b="1" dirty="0">
                <a:latin typeface="Arial"/>
              </a:rPr>
              <a:t>30000</a:t>
            </a:r>
            <a:r>
              <a:rPr sz="1805" dirty="0"/>
              <a:t/>
            </a:r>
            <a:br>
              <a:rPr sz="1805" dirty="0"/>
            </a:br>
            <a:r>
              <a:rPr lang="en-US" sz="6400" b="1" dirty="0">
                <a:solidFill>
                  <a:srgbClr val="626262"/>
                </a:solidFill>
                <a:latin typeface="Arial"/>
              </a:rPr>
              <a:t>1</a:t>
            </a:r>
            <a:r>
              <a:rPr lang="en-US" sz="6400" b="1" dirty="0">
                <a:latin typeface="Arial"/>
              </a:rPr>
              <a:t>0000</a:t>
            </a:r>
            <a:r>
              <a:rPr sz="1805" dirty="0"/>
              <a:t/>
            </a:r>
            <a:br>
              <a:rPr sz="1805" dirty="0"/>
            </a:br>
            <a:r>
              <a:rPr lang="en-US" sz="6400" b="1" dirty="0">
                <a:latin typeface="Arial"/>
              </a:rPr>
              <a:t>1000</a:t>
            </a:r>
            <a:r>
              <a:rPr sz="1805" dirty="0"/>
              <a:t/>
            </a:r>
            <a:br>
              <a:rPr sz="1805" dirty="0"/>
            </a:br>
            <a:r>
              <a:rPr lang="en-US" sz="6400" b="1" dirty="0">
                <a:latin typeface="Arial"/>
              </a:rPr>
              <a:t>100</a:t>
            </a:r>
            <a:r>
              <a:rPr sz="1805" dirty="0"/>
              <a:t/>
            </a:r>
            <a:br>
              <a:rPr sz="1805" dirty="0"/>
            </a:br>
            <a:r>
              <a:rPr lang="en-US" sz="4800" b="1" dirty="0">
                <a:latin typeface="Arial"/>
              </a:rPr>
              <a:t>10</a:t>
            </a:r>
          </a:p>
        </p:txBody>
      </p:sp>
      <p:sp>
        <p:nvSpPr>
          <p:cNvPr id="5" name="Rectangle 4"/>
          <p:cNvSpPr/>
          <p:nvPr/>
        </p:nvSpPr>
        <p:spPr>
          <a:xfrm>
            <a:off x="753038" y="6002948"/>
            <a:ext cx="559155" cy="409571"/>
          </a:xfrm>
          <a:prstGeom prst="rect">
            <a:avLst/>
          </a:prstGeom>
        </p:spPr>
        <p:txBody>
          <a:bodyPr wrap="none" lIns="0" tIns="0" rIns="0" bIns="0">
            <a:normAutofit/>
          </a:bodyPr>
          <a:lstStyle/>
          <a:p>
            <a:pPr>
              <a:lnSpc>
                <a:spcPts val="1795"/>
              </a:lnSpc>
            </a:pPr>
            <a:r>
              <a:rPr lang="en-US" sz="1604" b="1" dirty="0">
                <a:latin typeface="Arial"/>
              </a:rPr>
              <a:t>-4</a:t>
            </a:r>
          </a:p>
        </p:txBody>
      </p:sp>
      <p:sp>
        <p:nvSpPr>
          <p:cNvPr id="6" name="Rectangle 5"/>
          <p:cNvSpPr/>
          <p:nvPr/>
        </p:nvSpPr>
        <p:spPr>
          <a:xfrm>
            <a:off x="1880697" y="4939292"/>
            <a:ext cx="696880" cy="232293"/>
          </a:xfrm>
          <a:prstGeom prst="rect">
            <a:avLst/>
          </a:prstGeom>
        </p:spPr>
        <p:txBody>
          <a:bodyPr wrap="none" lIns="0" tIns="0" rIns="0" bIns="0">
            <a:normAutofit fontScale="82500" lnSpcReduction="20000"/>
          </a:bodyPr>
          <a:lstStyle/>
          <a:p>
            <a:pPr algn="just"/>
            <a:r>
              <a:rPr lang="en-US" sz="2207" b="1">
                <a:latin typeface="Times New Roman"/>
              </a:rPr>
              <a:t>. • •;</a:t>
            </a:r>
          </a:p>
        </p:txBody>
      </p:sp>
      <p:sp>
        <p:nvSpPr>
          <p:cNvPr id="7" name="Rectangle 6"/>
          <p:cNvSpPr/>
          <p:nvPr/>
        </p:nvSpPr>
        <p:spPr>
          <a:xfrm>
            <a:off x="4218912" y="3404934"/>
            <a:ext cx="993360" cy="256745"/>
          </a:xfrm>
          <a:prstGeom prst="rect">
            <a:avLst/>
          </a:prstGeom>
        </p:spPr>
        <p:txBody>
          <a:bodyPr wrap="none" lIns="0" tIns="0" rIns="0" bIns="0">
            <a:normAutofit/>
          </a:bodyPr>
          <a:lstStyle/>
          <a:p>
            <a:pPr>
              <a:lnSpc>
                <a:spcPts val="1795"/>
              </a:lnSpc>
            </a:pPr>
            <a:r>
              <a:rPr lang="en-US" sz="1604" b="1" dirty="0">
                <a:latin typeface="Arial"/>
              </a:rPr>
              <a:t>60000</a:t>
            </a:r>
          </a:p>
        </p:txBody>
      </p:sp>
      <p:sp>
        <p:nvSpPr>
          <p:cNvPr id="8" name="Rectangle 7"/>
          <p:cNvSpPr/>
          <p:nvPr/>
        </p:nvSpPr>
        <p:spPr>
          <a:xfrm>
            <a:off x="4218916" y="4120149"/>
            <a:ext cx="993359" cy="1198144"/>
          </a:xfrm>
          <a:prstGeom prst="rect">
            <a:avLst/>
          </a:prstGeom>
        </p:spPr>
        <p:txBody>
          <a:bodyPr lIns="0" tIns="0" rIns="0" bIns="0">
            <a:normAutofit fontScale="25000" lnSpcReduction="20000"/>
          </a:bodyPr>
          <a:lstStyle/>
          <a:p>
            <a:pPr>
              <a:lnSpc>
                <a:spcPts val="2667"/>
              </a:lnSpc>
            </a:pPr>
            <a:r>
              <a:rPr lang="en-US" sz="2407" dirty="0">
                <a:latin typeface="Times New Roman"/>
              </a:rPr>
              <a:t>S </a:t>
            </a:r>
            <a:r>
              <a:rPr lang="en-US" sz="5600" b="1" dirty="0">
                <a:latin typeface="Arial"/>
              </a:rPr>
              <a:t>40000</a:t>
            </a:r>
          </a:p>
          <a:p>
            <a:pPr>
              <a:lnSpc>
                <a:spcPts val="772"/>
              </a:lnSpc>
              <a:spcAft>
                <a:spcPts val="351"/>
              </a:spcAft>
            </a:pPr>
            <a:r>
              <a:rPr lang="en-US" sz="652" b="1" dirty="0">
                <a:latin typeface="Times New Roman"/>
              </a:rPr>
              <a:t>&lt;/&gt;</a:t>
            </a:r>
            <a:endParaRPr lang="en-US" sz="5600" b="1" dirty="0">
              <a:latin typeface="Times New Roman"/>
            </a:endParaRPr>
          </a:p>
          <a:p>
            <a:pPr>
              <a:lnSpc>
                <a:spcPts val="1348"/>
              </a:lnSpc>
            </a:pPr>
            <a:r>
              <a:rPr lang="en-US" sz="1003" b="1" dirty="0">
                <a:latin typeface="Times New Roman"/>
              </a:rPr>
              <a:t>Q)</a:t>
            </a:r>
          </a:p>
          <a:p>
            <a:pPr>
              <a:lnSpc>
                <a:spcPts val="1348"/>
              </a:lnSpc>
              <a:spcAft>
                <a:spcPts val="772"/>
              </a:spcAft>
            </a:pPr>
            <a:r>
              <a:rPr lang="en-US" sz="1003" b="1" dirty="0">
                <a:latin typeface="Times New Roman"/>
              </a:rPr>
              <a:t>Q.</a:t>
            </a:r>
          </a:p>
          <a:p>
            <a:pPr marL="292911">
              <a:lnSpc>
                <a:spcPts val="1795"/>
              </a:lnSpc>
            </a:pPr>
            <a:r>
              <a:rPr lang="en-US" sz="5600" b="1" dirty="0">
                <a:latin typeface="Arial"/>
              </a:rPr>
              <a:t>20000</a:t>
            </a:r>
          </a:p>
          <a:p>
            <a:pPr>
              <a:lnSpc>
                <a:spcPts val="1335"/>
              </a:lnSpc>
            </a:pPr>
            <a:r>
              <a:rPr lang="en-US" sz="1203" b="1" dirty="0">
                <a:latin typeface="Times New Roman"/>
              </a:rPr>
              <a:t>(/)</a:t>
            </a:r>
          </a:p>
        </p:txBody>
      </p:sp>
      <p:sp>
        <p:nvSpPr>
          <p:cNvPr id="9" name="Rectangle 8"/>
          <p:cNvSpPr/>
          <p:nvPr/>
        </p:nvSpPr>
        <p:spPr>
          <a:xfrm>
            <a:off x="5010547" y="5776771"/>
            <a:ext cx="195615" cy="195615"/>
          </a:xfrm>
          <a:prstGeom prst="rect">
            <a:avLst/>
          </a:prstGeom>
        </p:spPr>
        <p:txBody>
          <a:bodyPr wrap="none" lIns="0" tIns="0" rIns="0" bIns="0">
            <a:normAutofit fontScale="90000" lnSpcReduction="10000"/>
          </a:bodyPr>
          <a:lstStyle/>
          <a:p>
            <a:pPr algn="just"/>
            <a:r>
              <a:rPr lang="en-US" sz="1604" b="1">
                <a:latin typeface="Arial"/>
              </a:rPr>
              <a:t>0</a:t>
            </a:r>
          </a:p>
        </p:txBody>
      </p:sp>
      <p:sp>
        <p:nvSpPr>
          <p:cNvPr id="10" name="Rectangle 9"/>
          <p:cNvSpPr/>
          <p:nvPr/>
        </p:nvSpPr>
        <p:spPr>
          <a:xfrm>
            <a:off x="6031414" y="5758428"/>
            <a:ext cx="519603" cy="110035"/>
          </a:xfrm>
          <a:prstGeom prst="rect">
            <a:avLst/>
          </a:prstGeom>
        </p:spPr>
        <p:txBody>
          <a:bodyPr wrap="none" lIns="0" tIns="0" rIns="0" bIns="0">
            <a:normAutofit fontScale="90000" lnSpcReduction="10000"/>
          </a:bodyPr>
          <a:lstStyle/>
          <a:p>
            <a:pPr algn="just"/>
            <a:r>
              <a:rPr lang="en-US" sz="903" b="1">
                <a:latin typeface="Times New Roman"/>
              </a:rPr>
              <a:t>• M I</a:t>
            </a:r>
          </a:p>
        </p:txBody>
      </p:sp>
      <p:sp>
        <p:nvSpPr>
          <p:cNvPr id="11" name="Rectangle 10"/>
          <p:cNvSpPr/>
          <p:nvPr/>
        </p:nvSpPr>
        <p:spPr>
          <a:xfrm>
            <a:off x="1825683" y="5990722"/>
            <a:ext cx="1736087" cy="421796"/>
          </a:xfrm>
          <a:prstGeom prst="rect">
            <a:avLst/>
          </a:prstGeom>
        </p:spPr>
        <p:txBody>
          <a:bodyPr lIns="0" tIns="0" rIns="0" bIns="0">
            <a:normAutofit fontScale="97500"/>
          </a:bodyPr>
          <a:lstStyle/>
          <a:p>
            <a:pPr algn="ctr">
              <a:lnSpc>
                <a:spcPts val="1444"/>
              </a:lnSpc>
            </a:pPr>
            <a:r>
              <a:rPr lang="en-US" sz="1604" b="1" dirty="0">
                <a:latin typeface="Arial"/>
              </a:rPr>
              <a:t>-2 0 2</a:t>
            </a:r>
            <a:r>
              <a:rPr sz="1805" dirty="0"/>
              <a:t/>
            </a:r>
            <a:br>
              <a:rPr sz="1805" dirty="0"/>
            </a:br>
            <a:r>
              <a:rPr lang="en-US" sz="1604" b="1" dirty="0">
                <a:latin typeface="Arial"/>
              </a:rPr>
              <a:t>Log odds ratio</a:t>
            </a:r>
          </a:p>
        </p:txBody>
      </p:sp>
      <p:sp>
        <p:nvSpPr>
          <p:cNvPr id="12" name="Rectangle 11"/>
          <p:cNvSpPr/>
          <p:nvPr/>
        </p:nvSpPr>
        <p:spPr>
          <a:xfrm>
            <a:off x="4218913" y="6027400"/>
            <a:ext cx="4554171" cy="287311"/>
          </a:xfrm>
          <a:prstGeom prst="rect">
            <a:avLst/>
          </a:prstGeom>
        </p:spPr>
        <p:txBody>
          <a:bodyPr wrap="none" lIns="0" tIns="0" rIns="0" bIns="0">
            <a:normAutofit/>
          </a:bodyPr>
          <a:lstStyle/>
          <a:p>
            <a:pPr algn="just">
              <a:lnSpc>
                <a:spcPts val="1795"/>
              </a:lnSpc>
            </a:pPr>
            <a:r>
              <a:rPr lang="en-US" sz="1604" b="1" dirty="0">
                <a:latin typeface="Arial"/>
              </a:rPr>
              <a:t>4    -4    -2    0    2    4</a:t>
            </a:r>
          </a:p>
        </p:txBody>
      </p:sp>
      <p:sp>
        <p:nvSpPr>
          <p:cNvPr id="13" name="Rectangle 12"/>
          <p:cNvSpPr/>
          <p:nvPr/>
        </p:nvSpPr>
        <p:spPr>
          <a:xfrm>
            <a:off x="6407359" y="6210790"/>
            <a:ext cx="1396816" cy="366779"/>
          </a:xfrm>
          <a:prstGeom prst="rect">
            <a:avLst/>
          </a:prstGeom>
        </p:spPr>
        <p:txBody>
          <a:bodyPr wrap="none" lIns="0" tIns="0" rIns="0" bIns="0">
            <a:normAutofit/>
          </a:bodyPr>
          <a:lstStyle/>
          <a:p>
            <a:pPr>
              <a:lnSpc>
                <a:spcPts val="1795"/>
              </a:lnSpc>
              <a:spcAft>
                <a:spcPts val="772"/>
              </a:spcAft>
            </a:pPr>
            <a:r>
              <a:rPr lang="en-US" sz="1604" b="1" dirty="0">
                <a:latin typeface="Arial"/>
              </a:rPr>
              <a:t>Log odds ratio</a:t>
            </a:r>
          </a:p>
        </p:txBody>
      </p:sp>
      <p:sp>
        <p:nvSpPr>
          <p:cNvPr id="14" name="Rectangle 13"/>
          <p:cNvSpPr/>
          <p:nvPr/>
        </p:nvSpPr>
        <p:spPr>
          <a:xfrm>
            <a:off x="2900806" y="6470271"/>
            <a:ext cx="5599491" cy="473756"/>
          </a:xfrm>
          <a:prstGeom prst="rect">
            <a:avLst/>
          </a:prstGeom>
        </p:spPr>
        <p:txBody>
          <a:bodyPr wrap="none" lIns="0" tIns="0" rIns="0" bIns="0">
            <a:normAutofit/>
          </a:bodyPr>
          <a:lstStyle/>
          <a:p>
            <a:pPr algn="just">
              <a:lnSpc>
                <a:spcPts val="2216"/>
              </a:lnSpc>
            </a:pPr>
            <a:r>
              <a:rPr lang="en-US" sz="1705" b="1" i="1" dirty="0">
                <a:latin typeface="Times New Roman"/>
              </a:rPr>
              <a:t>Journal of Clinical Epidemiology</a:t>
            </a:r>
            <a:r>
              <a:rPr lang="en-US" sz="2007" dirty="0">
                <a:latin typeface="Times New Roman"/>
              </a:rPr>
              <a:t> 2001; </a:t>
            </a:r>
            <a:r>
              <a:rPr lang="en-US" sz="1805" b="1" dirty="0">
                <a:latin typeface="Arial"/>
              </a:rPr>
              <a:t>54</a:t>
            </a:r>
            <a:r>
              <a:rPr lang="en-US" sz="2007" dirty="0">
                <a:latin typeface="Times New Roman"/>
              </a:rPr>
              <a:t>: 1046-1055</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157820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5017" y="1827785"/>
            <a:ext cx="6712053" cy="4370781"/>
          </a:xfrm>
          <a:prstGeom prst="rect">
            <a:avLst/>
          </a:prstGeom>
        </p:spPr>
      </p:pic>
      <p:sp>
        <p:nvSpPr>
          <p:cNvPr id="3" name="Rectangle 2"/>
          <p:cNvSpPr/>
          <p:nvPr/>
        </p:nvSpPr>
        <p:spPr>
          <a:xfrm>
            <a:off x="661562" y="1335689"/>
            <a:ext cx="803455" cy="4667261"/>
          </a:xfrm>
          <a:prstGeom prst="rect">
            <a:avLst/>
          </a:prstGeom>
          <a:solidFill>
            <a:srgbClr val="E2E6F1"/>
          </a:solidFill>
        </p:spPr>
        <p:txBody>
          <a:bodyPr vert="vert270" lIns="0" tIns="0" rIns="0" bIns="0">
            <a:normAutofit/>
          </a:bodyPr>
          <a:lstStyle/>
          <a:p>
            <a:pPr algn="ctr">
              <a:lnSpc>
                <a:spcPts val="1795"/>
              </a:lnSpc>
            </a:pPr>
            <a:r>
              <a:rPr lang="en-US" sz="1604" dirty="0">
                <a:latin typeface="Arial"/>
              </a:rPr>
              <a:t>S.E. of log odds ratio</a:t>
            </a:r>
          </a:p>
          <a:p>
            <a:pPr algn="just">
              <a:lnSpc>
                <a:spcPts val="1795"/>
              </a:lnSpc>
            </a:pPr>
            <a:r>
              <a:rPr lang="en-US" sz="1604" dirty="0">
                <a:latin typeface="Arial"/>
              </a:rPr>
              <a:t>2    1.5    1    .5    0</a:t>
            </a:r>
          </a:p>
        </p:txBody>
      </p:sp>
      <p:sp>
        <p:nvSpPr>
          <p:cNvPr id="4" name="Rectangle 3"/>
          <p:cNvSpPr/>
          <p:nvPr/>
        </p:nvSpPr>
        <p:spPr>
          <a:xfrm>
            <a:off x="169064" y="32626"/>
            <a:ext cx="8717111" cy="300035"/>
          </a:xfrm>
          <a:prstGeom prst="rect">
            <a:avLst/>
          </a:prstGeom>
        </p:spPr>
        <p:txBody>
          <a:bodyPr wrap="none" lIns="0" tIns="0" rIns="0" bIns="0">
            <a:normAutofit fontScale="25000" lnSpcReduction="20000"/>
          </a:bodyPr>
          <a:lstStyle/>
          <a:p>
            <a:pPr>
              <a:lnSpc>
                <a:spcPts val="4663"/>
              </a:lnSpc>
              <a:spcAft>
                <a:spcPts val="843"/>
              </a:spcAft>
            </a:pPr>
            <a:r>
              <a:rPr lang="en-US" sz="14400" b="1" dirty="0" err="1">
                <a:solidFill>
                  <a:srgbClr val="3333CC"/>
                </a:solidFill>
                <a:latin typeface="Times New Roman"/>
              </a:rPr>
              <a:t>metafunnel</a:t>
            </a:r>
            <a:r>
              <a:rPr lang="en-US" sz="14400" b="1" dirty="0">
                <a:solidFill>
                  <a:srgbClr val="3333CC"/>
                </a:solidFill>
                <a:latin typeface="Times New Roman"/>
              </a:rPr>
              <a:t> (Sterne &amp; </a:t>
            </a:r>
            <a:r>
              <a:rPr lang="en-US" sz="14400" b="1" dirty="0" err="1">
                <a:solidFill>
                  <a:srgbClr val="3333CC"/>
                </a:solidFill>
                <a:latin typeface="Times New Roman"/>
              </a:rPr>
              <a:t>Harbord</a:t>
            </a:r>
            <a:r>
              <a:rPr lang="en-US" sz="14400" b="1" dirty="0">
                <a:solidFill>
                  <a:srgbClr val="3333CC"/>
                </a:solidFill>
                <a:latin typeface="Times New Roman"/>
              </a:rPr>
              <a:t> 2004</a:t>
            </a:r>
            <a:r>
              <a:rPr lang="en-US" sz="4212" b="1" dirty="0">
                <a:solidFill>
                  <a:srgbClr val="3333CC"/>
                </a:solidFill>
                <a:latin typeface="Times New Roman"/>
              </a:rPr>
              <a:t>)</a:t>
            </a:r>
          </a:p>
        </p:txBody>
      </p:sp>
      <p:sp>
        <p:nvSpPr>
          <p:cNvPr id="5" name="Rectangle 4"/>
          <p:cNvSpPr/>
          <p:nvPr/>
        </p:nvSpPr>
        <p:spPr>
          <a:xfrm>
            <a:off x="169063" y="824757"/>
            <a:ext cx="8377840" cy="510933"/>
          </a:xfrm>
          <a:prstGeom prst="rect">
            <a:avLst/>
          </a:prstGeom>
        </p:spPr>
        <p:txBody>
          <a:bodyPr wrap="none" lIns="0" tIns="0" rIns="0" bIns="0">
            <a:normAutofit/>
          </a:bodyPr>
          <a:lstStyle/>
          <a:p>
            <a:pPr>
              <a:lnSpc>
                <a:spcPts val="2728"/>
              </a:lnSpc>
              <a:spcBef>
                <a:spcPts val="843"/>
              </a:spcBef>
            </a:pPr>
            <a:r>
              <a:rPr lang="en-US" sz="2407" b="1" dirty="0" err="1">
                <a:latin typeface="Courier New"/>
              </a:rPr>
              <a:t>metafunnel</a:t>
            </a:r>
            <a:r>
              <a:rPr lang="en-US" sz="2407" b="1" dirty="0">
                <a:latin typeface="Courier New"/>
              </a:rPr>
              <a:t> </a:t>
            </a:r>
            <a:r>
              <a:rPr lang="en-US" sz="2407" b="1" dirty="0" err="1">
                <a:latin typeface="Courier New"/>
              </a:rPr>
              <a:t>logor</a:t>
            </a:r>
            <a:r>
              <a:rPr lang="en-US" sz="2407" b="1" dirty="0">
                <a:latin typeface="Courier New"/>
              </a:rPr>
              <a:t> </a:t>
            </a:r>
            <a:r>
              <a:rPr lang="en-US" sz="2407" b="1" dirty="0" err="1">
                <a:latin typeface="Courier New"/>
              </a:rPr>
              <a:t>selogor</a:t>
            </a:r>
            <a:r>
              <a:rPr lang="en-US" sz="2407" b="1" dirty="0">
                <a:latin typeface="Courier New"/>
              </a:rPr>
              <a:t>, </a:t>
            </a:r>
            <a:r>
              <a:rPr lang="en-US" sz="2407" b="1" dirty="0" err="1">
                <a:latin typeface="Courier New"/>
              </a:rPr>
              <a:t>eform</a:t>
            </a:r>
            <a:r>
              <a:rPr lang="en-US" sz="2407" b="1" dirty="0">
                <a:latin typeface="Courier New"/>
              </a:rPr>
              <a:t> </a:t>
            </a:r>
            <a:r>
              <a:rPr lang="en-US" sz="2407" b="1" dirty="0" err="1">
                <a:latin typeface="Courier New"/>
              </a:rPr>
              <a:t>xlab</a:t>
            </a:r>
            <a:r>
              <a:rPr lang="en-US" sz="2407" b="1" dirty="0">
                <a:latin typeface="Courier New"/>
              </a:rPr>
              <a:t>(0.1 1 10)</a:t>
            </a:r>
          </a:p>
        </p:txBody>
      </p:sp>
      <p:sp>
        <p:nvSpPr>
          <p:cNvPr id="6" name="Rectangle 5"/>
          <p:cNvSpPr/>
          <p:nvPr/>
        </p:nvSpPr>
        <p:spPr>
          <a:xfrm>
            <a:off x="2693723" y="1580207"/>
            <a:ext cx="4337160" cy="235351"/>
          </a:xfrm>
          <a:prstGeom prst="rect">
            <a:avLst/>
          </a:prstGeom>
          <a:solidFill>
            <a:srgbClr val="E2E6F1"/>
          </a:solidFill>
        </p:spPr>
        <p:txBody>
          <a:bodyPr wrap="none" lIns="0" tIns="0" rIns="0" bIns="0">
            <a:normAutofit fontScale="97500"/>
          </a:bodyPr>
          <a:lstStyle/>
          <a:p>
            <a:pPr>
              <a:lnSpc>
                <a:spcPts val="1795"/>
              </a:lnSpc>
            </a:pPr>
            <a:r>
              <a:rPr lang="en-US" sz="1604">
                <a:latin typeface="Arial"/>
              </a:rPr>
              <a:t>Funnel plot with pseudo 95% confidence limits</a:t>
            </a:r>
          </a:p>
        </p:txBody>
      </p:sp>
      <p:sp>
        <p:nvSpPr>
          <p:cNvPr id="7" name="Rectangle 6"/>
          <p:cNvSpPr/>
          <p:nvPr/>
        </p:nvSpPr>
        <p:spPr>
          <a:xfrm>
            <a:off x="2510338" y="6247467"/>
            <a:ext cx="4706995" cy="400400"/>
          </a:xfrm>
          <a:prstGeom prst="rect">
            <a:avLst/>
          </a:prstGeom>
          <a:solidFill>
            <a:srgbClr val="E2E6F1"/>
          </a:solidFill>
        </p:spPr>
        <p:txBody>
          <a:bodyPr lIns="0" tIns="0" rIns="0" bIns="0">
            <a:normAutofit fontScale="97500"/>
          </a:bodyPr>
          <a:lstStyle/>
          <a:p>
            <a:pPr algn="ctr">
              <a:lnSpc>
                <a:spcPts val="1492"/>
              </a:lnSpc>
            </a:pPr>
            <a:r>
              <a:rPr lang="en-US" sz="1604">
                <a:latin typeface="Arial"/>
              </a:rPr>
              <a:t>.1 1 10</a:t>
            </a:r>
            <a:r>
              <a:rPr sz="1805"/>
              <a:t/>
            </a:r>
            <a:br>
              <a:rPr sz="1805"/>
            </a:br>
            <a:r>
              <a:rPr lang="en-US" sz="1604">
                <a:latin typeface="Arial"/>
              </a:rPr>
              <a:t>exp(Log odds ratio), log scale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211016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های انتخابی برای تورش انتشار</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برای یافتن تورش فرض میشود که نتایج مطالعه برروی احتمال چاپ شدنش تاثیر می گذارد</a:t>
            </a:r>
          </a:p>
          <a:p>
            <a:r>
              <a:rPr lang="fa-IR" dirty="0" smtClean="0"/>
              <a:t>مثال :فرض کنید </a:t>
            </a:r>
            <a:r>
              <a:rPr lang="fa-IR" dirty="0"/>
              <a:t>اگر </a:t>
            </a:r>
            <a:r>
              <a:rPr lang="en-US" dirty="0">
                <a:latin typeface="Times New Roman"/>
              </a:rPr>
              <a:t>P&lt;0.05</a:t>
            </a:r>
            <a:r>
              <a:rPr lang="fa-IR" dirty="0">
                <a:latin typeface="Times New Roman"/>
              </a:rPr>
              <a:t> </a:t>
            </a:r>
            <a:r>
              <a:rPr lang="fa-IR" dirty="0" smtClean="0"/>
              <a:t>چاپ </a:t>
            </a:r>
            <a:r>
              <a:rPr lang="fa-IR" dirty="0" smtClean="0"/>
              <a:t>قطعی </a:t>
            </a:r>
            <a:r>
              <a:rPr lang="fa-IR" dirty="0" smtClean="0"/>
              <a:t>است. </a:t>
            </a:r>
            <a:r>
              <a:rPr lang="fa-IR" dirty="0" smtClean="0">
                <a:latin typeface="Times New Roman"/>
              </a:rPr>
              <a:t>اگر</a:t>
            </a:r>
            <a:r>
              <a:rPr lang="en-US" dirty="0" smtClean="0">
                <a:latin typeface="Times New Roman"/>
              </a:rPr>
              <a:t> </a:t>
            </a:r>
            <a:r>
              <a:rPr lang="en-US" dirty="0" smtClean="0">
                <a:latin typeface="Times New Roman"/>
              </a:rPr>
              <a:t>P&gt;0.05</a:t>
            </a:r>
            <a:r>
              <a:rPr lang="fa-IR" dirty="0" smtClean="0">
                <a:latin typeface="Times New Roman"/>
              </a:rPr>
              <a:t> </a:t>
            </a:r>
            <a:r>
              <a:rPr lang="fa-IR" dirty="0" smtClean="0">
                <a:latin typeface="Times New Roman"/>
              </a:rPr>
              <a:t>احتمال </a:t>
            </a:r>
            <a:r>
              <a:rPr lang="fa-IR" dirty="0" smtClean="0">
                <a:latin typeface="Times New Roman"/>
              </a:rPr>
              <a:t>انتشار </a:t>
            </a:r>
            <a:r>
              <a:rPr lang="fa-IR" dirty="0" smtClean="0">
                <a:latin typeface="Times New Roman"/>
              </a:rPr>
              <a:t>ثابت</a:t>
            </a:r>
            <a:r>
              <a:rPr lang="fa-IR" dirty="0" smtClean="0">
                <a:latin typeface="Times New Roman"/>
              </a:rPr>
              <a:t>(&gt;1) </a:t>
            </a:r>
            <a:r>
              <a:rPr lang="fa-IR" dirty="0" smtClean="0">
                <a:latin typeface="Times New Roman"/>
              </a:rPr>
              <a:t>خواهد بود یا شاید با کاهش اثر درمان کاهش خواهد </a:t>
            </a:r>
            <a:r>
              <a:rPr lang="fa-IR" dirty="0" smtClean="0">
                <a:latin typeface="Times New Roman"/>
              </a:rPr>
              <a:t>یافت. </a:t>
            </a:r>
            <a:endParaRPr lang="fa-IR" dirty="0" smtClean="0">
              <a:latin typeface="Times New Roman"/>
            </a:endParaRPr>
          </a:p>
          <a:p>
            <a:r>
              <a:rPr lang="fa-IR" dirty="0" smtClean="0">
                <a:latin typeface="Times New Roman"/>
              </a:rPr>
              <a:t>مدل </a:t>
            </a:r>
            <a:r>
              <a:rPr lang="fa-IR" dirty="0" smtClean="0">
                <a:latin typeface="Times New Roman"/>
              </a:rPr>
              <a:t>های </a:t>
            </a:r>
            <a:r>
              <a:rPr lang="fa-IR" dirty="0">
                <a:latin typeface="Times New Roman"/>
              </a:rPr>
              <a:t>پیچیده </a:t>
            </a:r>
            <a:r>
              <a:rPr lang="fa-IR" dirty="0" smtClean="0">
                <a:latin typeface="Times New Roman"/>
              </a:rPr>
              <a:t>بیشتری </a:t>
            </a:r>
            <a:r>
              <a:rPr lang="fa-IR" dirty="0" smtClean="0">
                <a:latin typeface="Times New Roman"/>
              </a:rPr>
              <a:t>پیشنهاد شده است ولی شاید </a:t>
            </a:r>
            <a:r>
              <a:rPr lang="fa-IR" dirty="0" smtClean="0">
                <a:latin typeface="Times New Roman"/>
              </a:rPr>
              <a:t>تعداد بیشتری مطالعه نسبت آنچه اکنون در یک متاانالیز مشخص کافی است </a:t>
            </a:r>
            <a:r>
              <a:rPr lang="fa-IR" dirty="0" smtClean="0">
                <a:latin typeface="Times New Roman"/>
              </a:rPr>
              <a:t>لازم </a:t>
            </a:r>
            <a:r>
              <a:rPr lang="fa-IR" dirty="0">
                <a:latin typeface="Times New Roman"/>
              </a:rPr>
              <a:t>باشد </a:t>
            </a:r>
            <a:endParaRPr lang="fa-IR" dirty="0" smtClean="0"/>
          </a:p>
          <a:p>
            <a:r>
              <a:rPr lang="fa-IR" dirty="0" smtClean="0"/>
              <a:t>پیچیدگی متدها و تعداد </a:t>
            </a:r>
            <a:r>
              <a:rPr lang="fa-IR" dirty="0" smtClean="0"/>
              <a:t>زیاد </a:t>
            </a:r>
            <a:r>
              <a:rPr lang="fa-IR" dirty="0"/>
              <a:t>مطالعاتی </a:t>
            </a:r>
            <a:r>
              <a:rPr lang="fa-IR" dirty="0" smtClean="0"/>
              <a:t>که لازمند ،شاید توضیح دهند که چرا مدل های انتخابی در عمل به طور گسترده استفاده نمی </a:t>
            </a:r>
            <a:r>
              <a:rPr lang="fa-IR" dirty="0" smtClean="0"/>
              <a:t>شود.</a:t>
            </a:r>
            <a:endParaRPr lang="en-US" dirty="0"/>
          </a:p>
        </p:txBody>
      </p:sp>
    </p:spTree>
    <p:extLst>
      <p:ext uri="{BB962C8B-B14F-4D97-AF65-F5344CB8AC3E}">
        <p14:creationId xmlns:p14="http://schemas.microsoft.com/office/powerpoint/2010/main" val="294223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متاآنالیز</a:t>
            </a:r>
            <a:endParaRPr lang="en-US" dirty="0"/>
          </a:p>
        </p:txBody>
      </p:sp>
      <p:sp>
        <p:nvSpPr>
          <p:cNvPr id="3" name="Content Placeholder 2"/>
          <p:cNvSpPr>
            <a:spLocks noGrp="1"/>
          </p:cNvSpPr>
          <p:nvPr>
            <p:ph idx="1"/>
          </p:nvPr>
        </p:nvSpPr>
        <p:spPr/>
        <p:txBody>
          <a:bodyPr/>
          <a:lstStyle/>
          <a:p>
            <a:pPr rtl="1"/>
            <a:r>
              <a:rPr lang="fa-IR" dirty="0" smtClean="0"/>
              <a:t>یک انالیز اماری که </a:t>
            </a:r>
            <a:r>
              <a:rPr lang="fa-IR" dirty="0" smtClean="0"/>
              <a:t>در آن نتایج </a:t>
            </a:r>
            <a:r>
              <a:rPr lang="fa-IR" dirty="0" smtClean="0"/>
              <a:t>چندین مطالعه غیر وابسته که به نظر انالیزگر قابل ترکیب هستند ،ترکیب می </a:t>
            </a:r>
            <a:r>
              <a:rPr lang="fa-IR" dirty="0" smtClean="0"/>
              <a:t>شوند.</a:t>
            </a:r>
            <a:endParaRPr lang="en-US" dirty="0"/>
          </a:p>
        </p:txBody>
      </p:sp>
    </p:spTree>
    <p:extLst>
      <p:ext uri="{BB962C8B-B14F-4D97-AF65-F5344CB8AC3E}">
        <p14:creationId xmlns:p14="http://schemas.microsoft.com/office/powerpoint/2010/main" val="1789696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528" y="1308179"/>
            <a:ext cx="7198035" cy="2501823"/>
          </a:xfrm>
          <a:prstGeom prst="rect">
            <a:avLst/>
          </a:prstGeom>
        </p:spPr>
        <p:txBody>
          <a:bodyPr lIns="0" tIns="0" rIns="0" bIns="0">
            <a:normAutofit/>
          </a:bodyPr>
          <a:lstStyle/>
          <a:p>
            <a:pPr algn="ctr">
              <a:lnSpc>
                <a:spcPts val="4663"/>
              </a:lnSpc>
              <a:spcAft>
                <a:spcPts val="421"/>
              </a:spcAft>
            </a:pPr>
            <a:r>
              <a:rPr lang="en-US" sz="4212" b="1" dirty="0">
                <a:solidFill>
                  <a:srgbClr val="3333CC"/>
                </a:solidFill>
                <a:latin typeface="Times New Roman"/>
              </a:rPr>
              <a:t>Trim and fill</a:t>
            </a:r>
          </a:p>
          <a:p>
            <a:pPr algn="ctr">
              <a:lnSpc>
                <a:spcPts val="4663"/>
              </a:lnSpc>
              <a:spcAft>
                <a:spcPts val="11862"/>
              </a:spcAft>
            </a:pPr>
            <a:r>
              <a:rPr lang="en-US" sz="4212" b="1" dirty="0">
                <a:solidFill>
                  <a:srgbClr val="3333CC"/>
                </a:solidFill>
                <a:latin typeface="Times New Roman"/>
              </a:rPr>
              <a:t>(Duval &amp; Tweedie 1999, 2000)</a:t>
            </a:r>
          </a:p>
        </p:txBody>
      </p:sp>
      <p:sp>
        <p:nvSpPr>
          <p:cNvPr id="3" name="Rectangle 2"/>
          <p:cNvSpPr/>
          <p:nvPr/>
        </p:nvSpPr>
        <p:spPr>
          <a:xfrm>
            <a:off x="1419168" y="4731451"/>
            <a:ext cx="6268863" cy="1116903"/>
          </a:xfrm>
          <a:prstGeom prst="rect">
            <a:avLst/>
          </a:prstGeom>
        </p:spPr>
        <p:txBody>
          <a:bodyPr wrap="none" lIns="0" tIns="0" rIns="0" bIns="0">
            <a:normAutofit/>
          </a:bodyPr>
          <a:lstStyle/>
          <a:p>
            <a:pPr algn="ctr">
              <a:lnSpc>
                <a:spcPts val="4895"/>
              </a:lnSpc>
              <a:spcBef>
                <a:spcPts val="11862"/>
              </a:spcBef>
            </a:pPr>
            <a:r>
              <a:rPr lang="en-US" sz="3811" b="1" dirty="0" err="1">
                <a:latin typeface="Courier New"/>
              </a:rPr>
              <a:t>metatrim</a:t>
            </a:r>
            <a:r>
              <a:rPr lang="en-US" sz="3811" b="1" dirty="0">
                <a:latin typeface="Courier New"/>
              </a:rPr>
              <a:t> </a:t>
            </a:r>
            <a:r>
              <a:rPr lang="en-US" sz="4212" b="1" dirty="0">
                <a:latin typeface="Times New Roman"/>
              </a:rPr>
              <a:t>(Steichen 2000)</a:t>
            </a:r>
          </a:p>
        </p:txBody>
      </p:sp>
    </p:spTree>
    <p:extLst>
      <p:ext uri="{BB962C8B-B14F-4D97-AF65-F5344CB8AC3E}">
        <p14:creationId xmlns:p14="http://schemas.microsoft.com/office/powerpoint/2010/main" val="1969299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093" y="1305125"/>
            <a:ext cx="6864877" cy="4853707"/>
          </a:xfrm>
          <a:prstGeom prst="rect">
            <a:avLst/>
          </a:prstGeom>
        </p:spPr>
      </p:pic>
      <p:sp>
        <p:nvSpPr>
          <p:cNvPr id="3" name="Rectangle 2"/>
          <p:cNvSpPr/>
          <p:nvPr/>
        </p:nvSpPr>
        <p:spPr>
          <a:xfrm>
            <a:off x="1446676" y="198672"/>
            <a:ext cx="6733448" cy="1528528"/>
          </a:xfrm>
          <a:prstGeom prst="rect">
            <a:avLst/>
          </a:prstGeom>
        </p:spPr>
        <p:txBody>
          <a:bodyPr lIns="0" tIns="0" rIns="0" bIns="0">
            <a:normAutofit/>
          </a:bodyPr>
          <a:lstStyle/>
          <a:p>
            <a:pPr algn="ctr">
              <a:lnSpc>
                <a:spcPts val="4663"/>
              </a:lnSpc>
            </a:pPr>
            <a:r>
              <a:rPr lang="fa-IR" sz="4212" b="1" dirty="0">
                <a:solidFill>
                  <a:srgbClr val="3333CC"/>
                </a:solidFill>
                <a:latin typeface="Times New Roman"/>
                <a:cs typeface="0 Titr Bold" panose="00000700000000000000" pitchFamily="2" charset="-78"/>
              </a:rPr>
              <a:t>تورش به خاطر کیفیت </a:t>
            </a:r>
            <a:endParaRPr lang="en-US" sz="4212" b="1" dirty="0">
              <a:solidFill>
                <a:srgbClr val="3333CC"/>
              </a:solidFill>
              <a:latin typeface="Times New Roman"/>
              <a:cs typeface="0 Titr Bold" panose="00000700000000000000" pitchFamily="2" charset="-78"/>
            </a:endParaRPr>
          </a:p>
        </p:txBody>
      </p:sp>
      <p:sp>
        <p:nvSpPr>
          <p:cNvPr id="4" name="Rectangle 3"/>
          <p:cNvSpPr/>
          <p:nvPr/>
        </p:nvSpPr>
        <p:spPr>
          <a:xfrm>
            <a:off x="3815455" y="6394178"/>
            <a:ext cx="1543528" cy="262859"/>
          </a:xfrm>
          <a:prstGeom prst="rect">
            <a:avLst/>
          </a:prstGeom>
        </p:spPr>
        <p:txBody>
          <a:bodyPr wrap="none" lIns="0" tIns="0" rIns="0" bIns="0">
            <a:normAutofit fontScale="25000" lnSpcReduction="20000"/>
          </a:bodyPr>
          <a:lstStyle/>
          <a:p>
            <a:pPr>
              <a:lnSpc>
                <a:spcPts val="2688"/>
              </a:lnSpc>
            </a:pPr>
            <a:r>
              <a:rPr lang="en-US" sz="2407" b="1">
                <a:latin typeface="Arial"/>
              </a:rPr>
              <a:t>Odds ratio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3111090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مدل های انتخابی غیر محتمل هستند که مسئول غیر قرینگی فانل پلات باشند </a:t>
            </a:r>
            <a:endParaRPr lang="en-US" dirty="0"/>
          </a:p>
        </p:txBody>
      </p:sp>
      <p:sp>
        <p:nvSpPr>
          <p:cNvPr id="3" name="Content Placeholder 2"/>
          <p:cNvSpPr>
            <a:spLocks noGrp="1"/>
          </p:cNvSpPr>
          <p:nvPr>
            <p:ph idx="1"/>
          </p:nvPr>
        </p:nvSpPr>
        <p:spPr/>
        <p:txBody>
          <a:bodyPr/>
          <a:lstStyle/>
          <a:p>
            <a:pPr algn="r" rtl="1"/>
            <a:r>
              <a:rPr lang="fa-IR" dirty="0" smtClean="0"/>
              <a:t>مطالعات برجسته از نظر اماری برای ایجاد چندین انتشارمحتمل تر هستند</a:t>
            </a:r>
          </a:p>
          <a:p>
            <a:pPr algn="r" rtl="1"/>
            <a:r>
              <a:rPr lang="fa-IR" dirty="0" smtClean="0"/>
              <a:t>مطالعات بزرگ برای انتشار صرف نظر از نتایجشان محتمل تر هستند</a:t>
            </a:r>
          </a:p>
          <a:p>
            <a:pPr algn="r" rtl="1"/>
            <a:r>
              <a:rPr lang="fa-IR" dirty="0"/>
              <a:t>مطالعات با سطح کیفیت </a:t>
            </a:r>
            <a:r>
              <a:rPr lang="fa-IR" dirty="0" smtClean="0"/>
              <a:t>پایین تر که اثر درمانی بزرگتری ایجاد می کنند و همچینین محتمل اند که کوچکتر باشند</a:t>
            </a:r>
          </a:p>
          <a:p>
            <a:pPr algn="r" rtl="1"/>
            <a:r>
              <a:rPr lang="fa-IR" dirty="0" smtClean="0"/>
              <a:t>اثر درمانی صحیح شاید بنابه سایز مطالعه فرق داشته باشد</a:t>
            </a:r>
          </a:p>
          <a:p>
            <a:pPr algn="r" rtl="1"/>
            <a:r>
              <a:rPr lang="fa-IR" dirty="0" smtClean="0"/>
              <a:t>دقت مداخله انجام شده</a:t>
            </a:r>
          </a:p>
          <a:p>
            <a:pPr algn="r" rtl="1"/>
            <a:r>
              <a:rPr lang="fa-IR" dirty="0" smtClean="0"/>
              <a:t>تفاوت ها در ریسک های اساسی</a:t>
            </a:r>
            <a:endParaRPr lang="en-US" dirty="0"/>
          </a:p>
        </p:txBody>
      </p:sp>
    </p:spTree>
    <p:extLst>
      <p:ext uri="{BB962C8B-B14F-4D97-AF65-F5344CB8AC3E}">
        <p14:creationId xmlns:p14="http://schemas.microsoft.com/office/powerpoint/2010/main" val="3536020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093" y="1305125"/>
            <a:ext cx="6864877" cy="4853707"/>
          </a:xfrm>
          <a:prstGeom prst="rect">
            <a:avLst/>
          </a:prstGeom>
        </p:spPr>
      </p:pic>
      <p:sp>
        <p:nvSpPr>
          <p:cNvPr id="3" name="Rectangle 2"/>
          <p:cNvSpPr/>
          <p:nvPr/>
        </p:nvSpPr>
        <p:spPr>
          <a:xfrm>
            <a:off x="1446676" y="198672"/>
            <a:ext cx="6733448" cy="1609808"/>
          </a:xfrm>
          <a:prstGeom prst="rect">
            <a:avLst/>
          </a:prstGeom>
        </p:spPr>
        <p:txBody>
          <a:bodyPr lIns="0" tIns="0" rIns="0" bIns="0">
            <a:normAutofit/>
          </a:bodyPr>
          <a:lstStyle/>
          <a:p>
            <a:pPr algn="ctr">
              <a:lnSpc>
                <a:spcPts val="4663"/>
              </a:lnSpc>
            </a:pPr>
            <a:r>
              <a:rPr lang="fa-IR" sz="4212" b="1" dirty="0">
                <a:solidFill>
                  <a:srgbClr val="3333CC"/>
                </a:solidFill>
                <a:latin typeface="Times New Roman"/>
                <a:cs typeface="0 Titr Bold" panose="00000700000000000000" pitchFamily="2" charset="-78"/>
              </a:rPr>
              <a:t>تورش به خاطر کیفیت پایین ازمایشات کوچک</a:t>
            </a:r>
            <a:endParaRPr lang="en-US" sz="4212" b="1" dirty="0">
              <a:solidFill>
                <a:srgbClr val="3333CC"/>
              </a:solidFill>
              <a:latin typeface="Times New Roman"/>
              <a:cs typeface="0 Titr Bold" panose="00000700000000000000" pitchFamily="2" charset="-78"/>
            </a:endParaRPr>
          </a:p>
        </p:txBody>
      </p:sp>
      <p:sp>
        <p:nvSpPr>
          <p:cNvPr id="4" name="Rectangle 3"/>
          <p:cNvSpPr/>
          <p:nvPr/>
        </p:nvSpPr>
        <p:spPr>
          <a:xfrm>
            <a:off x="3815455" y="6394178"/>
            <a:ext cx="1543528" cy="262859"/>
          </a:xfrm>
          <a:prstGeom prst="rect">
            <a:avLst/>
          </a:prstGeom>
        </p:spPr>
        <p:txBody>
          <a:bodyPr wrap="none" lIns="0" tIns="0" rIns="0" bIns="0">
            <a:normAutofit fontScale="25000" lnSpcReduction="20000"/>
          </a:bodyPr>
          <a:lstStyle/>
          <a:p>
            <a:pPr>
              <a:lnSpc>
                <a:spcPts val="2688"/>
              </a:lnSpc>
            </a:pPr>
            <a:r>
              <a:rPr lang="en-US" sz="2407" b="1">
                <a:latin typeface="Arial"/>
              </a:rPr>
              <a:t>Odds ratio</a:t>
            </a:r>
          </a:p>
        </p:txBody>
      </p:sp>
    </p:spTree>
    <p:extLst>
      <p:ext uri="{BB962C8B-B14F-4D97-AF65-F5344CB8AC3E}">
        <p14:creationId xmlns:p14="http://schemas.microsoft.com/office/powerpoint/2010/main" val="180507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اثر مطالعه کوچک</a:t>
            </a:r>
            <a:endParaRPr lang="en-US" dirty="0"/>
          </a:p>
        </p:txBody>
      </p:sp>
      <p:sp>
        <p:nvSpPr>
          <p:cNvPr id="3" name="Content Placeholder 2"/>
          <p:cNvSpPr>
            <a:spLocks noGrp="1"/>
          </p:cNvSpPr>
          <p:nvPr>
            <p:ph idx="1"/>
          </p:nvPr>
        </p:nvSpPr>
        <p:spPr/>
        <p:txBody>
          <a:bodyPr/>
          <a:lstStyle/>
          <a:p>
            <a:pPr algn="r" rtl="1"/>
            <a:r>
              <a:rPr lang="fa-IR" dirty="0" smtClean="0"/>
              <a:t>یک تمایل برای ازمایشات (بررسی)کوچک در متاانالیز برای نشان دادن اثر درمانی بیشتر از ازمایشات ( بررسی) های بزرگ </a:t>
            </a:r>
          </a:p>
          <a:p>
            <a:pPr algn="r" rtl="1"/>
            <a:endParaRPr lang="fa-IR" dirty="0"/>
          </a:p>
          <a:p>
            <a:pPr algn="r" rtl="1"/>
            <a:endParaRPr lang="fa-IR" dirty="0" smtClean="0"/>
          </a:p>
          <a:p>
            <a:pPr algn="r" rtl="1"/>
            <a:endParaRPr lang="fa-IR" dirty="0"/>
          </a:p>
          <a:p>
            <a:pPr algn="r" rtl="1"/>
            <a:endParaRPr lang="fa-IR" dirty="0" smtClean="0"/>
          </a:p>
          <a:p>
            <a:pPr marL="0" indent="0" algn="ctr" rtl="1">
              <a:buNone/>
            </a:pPr>
            <a:r>
              <a:rPr lang="fa-IR" dirty="0" smtClean="0">
                <a:solidFill>
                  <a:srgbClr val="3A3ACE"/>
                </a:solidFill>
              </a:rPr>
              <a:t>اثر مطالعه کوچک نیاز به نتایج از تورش ندارد </a:t>
            </a:r>
            <a:endParaRPr lang="en-US" dirty="0">
              <a:solidFill>
                <a:srgbClr val="3A3ACE"/>
              </a:solidFill>
            </a:endParaRPr>
          </a:p>
        </p:txBody>
      </p:sp>
    </p:spTree>
    <p:extLst>
      <p:ext uri="{BB962C8B-B14F-4D97-AF65-F5344CB8AC3E}">
        <p14:creationId xmlns:p14="http://schemas.microsoft.com/office/powerpoint/2010/main" val="2059093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تست اماری برای غیر قرینگی فانل پلات </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بگ و </a:t>
            </a:r>
            <a:r>
              <a:rPr lang="fa-IR" dirty="0" smtClean="0"/>
              <a:t>مازومدار(</a:t>
            </a:r>
            <a:r>
              <a:rPr lang="en-US" b="1" dirty="0">
                <a:solidFill>
                  <a:srgbClr val="0000FF"/>
                </a:solidFill>
                <a:latin typeface="Times New Roman"/>
              </a:rPr>
              <a:t>Begg &amp; </a:t>
            </a:r>
            <a:r>
              <a:rPr lang="en-US" b="1" dirty="0" err="1">
                <a:solidFill>
                  <a:srgbClr val="0000FF"/>
                </a:solidFill>
                <a:latin typeface="Times New Roman"/>
              </a:rPr>
              <a:t>Mazumdar</a:t>
            </a:r>
            <a:r>
              <a:rPr lang="en-US" b="1" dirty="0">
                <a:solidFill>
                  <a:srgbClr val="0000FF"/>
                </a:solidFill>
                <a:latin typeface="Times New Roman"/>
              </a:rPr>
              <a:t> </a:t>
            </a:r>
            <a:r>
              <a:rPr lang="en-US" sz="2400" b="1" i="1" dirty="0">
                <a:solidFill>
                  <a:srgbClr val="0000FF"/>
                </a:solidFill>
                <a:latin typeface="Times New Roman"/>
              </a:rPr>
              <a:t>(Biometrics</a:t>
            </a:r>
            <a:r>
              <a:rPr lang="en-US" dirty="0">
                <a:solidFill>
                  <a:srgbClr val="0000FF"/>
                </a:solidFill>
                <a:latin typeface="Times New Roman"/>
              </a:rPr>
              <a:t> </a:t>
            </a:r>
            <a:r>
              <a:rPr lang="en-US" b="1" dirty="0">
                <a:solidFill>
                  <a:srgbClr val="0000FF"/>
                </a:solidFill>
                <a:latin typeface="Times New Roman"/>
              </a:rPr>
              <a:t>1994</a:t>
            </a:r>
            <a:r>
              <a:rPr lang="fa-IR" dirty="0" smtClean="0"/>
              <a:t>)--تست همبستگی رتبه ها برای ارتباط بین اثر درمان و واریانس ان در هر مطالعه </a:t>
            </a:r>
          </a:p>
          <a:p>
            <a:pPr algn="r" rtl="1"/>
            <a:r>
              <a:rPr lang="fa-IR" dirty="0" smtClean="0"/>
              <a:t>ایگر (</a:t>
            </a:r>
            <a:r>
              <a:rPr lang="en-US" b="1" dirty="0">
                <a:solidFill>
                  <a:srgbClr val="0000FF"/>
                </a:solidFill>
                <a:latin typeface="Times New Roman"/>
              </a:rPr>
              <a:t>Egger </a:t>
            </a:r>
            <a:r>
              <a:rPr lang="en-US" sz="2400" b="1" i="1" dirty="0">
                <a:solidFill>
                  <a:srgbClr val="0000FF"/>
                </a:solidFill>
                <a:latin typeface="Times New Roman"/>
              </a:rPr>
              <a:t>et al. (BMJ</a:t>
            </a:r>
            <a:r>
              <a:rPr lang="en-US" dirty="0">
                <a:solidFill>
                  <a:srgbClr val="0000FF"/>
                </a:solidFill>
                <a:latin typeface="Times New Roman"/>
              </a:rPr>
              <a:t> </a:t>
            </a:r>
            <a:r>
              <a:rPr lang="en-US" b="1" dirty="0">
                <a:solidFill>
                  <a:srgbClr val="0000FF"/>
                </a:solidFill>
                <a:latin typeface="Times New Roman"/>
              </a:rPr>
              <a:t>1997) </a:t>
            </a:r>
            <a:r>
              <a:rPr lang="fa-IR" dirty="0" smtClean="0"/>
              <a:t>) –معادل رگرسیون وزنی از اثر درمان در خطر استاندارد ان </a:t>
            </a:r>
          </a:p>
          <a:p>
            <a:pPr algn="r" rtl="1"/>
            <a:r>
              <a:rPr lang="fa-IR" dirty="0" smtClean="0"/>
              <a:t>آنالیز شبیه سازی:</a:t>
            </a:r>
            <a:endParaRPr lang="fa-IR" dirty="0" smtClean="0"/>
          </a:p>
          <a:p>
            <a:pPr algn="r" rtl="1">
              <a:buFont typeface="Wingdings" panose="05000000000000000000" pitchFamily="2" charset="2"/>
              <a:buChar char="Ø"/>
            </a:pPr>
            <a:r>
              <a:rPr lang="fa-IR" dirty="0" smtClean="0"/>
              <a:t>قدرتش </a:t>
            </a:r>
            <a:r>
              <a:rPr lang="fa-IR" dirty="0" smtClean="0"/>
              <a:t>کم </a:t>
            </a:r>
            <a:r>
              <a:rPr lang="fa-IR" dirty="0" smtClean="0"/>
              <a:t>است مگر اینکه </a:t>
            </a:r>
            <a:r>
              <a:rPr lang="fa-IR" dirty="0" smtClean="0"/>
              <a:t>تورش قوی یا ازمایشات و بررسی های زیادی وجود داشته باشد </a:t>
            </a:r>
          </a:p>
          <a:p>
            <a:pPr algn="r" rtl="1">
              <a:buFont typeface="Wingdings" panose="05000000000000000000" pitchFamily="2" charset="2"/>
              <a:buChar char="Ø"/>
            </a:pPr>
            <a:r>
              <a:rPr lang="fa-IR" dirty="0" smtClean="0"/>
              <a:t>رگرسیون قوی تر از متد همبستگی رتبه هاست </a:t>
            </a:r>
          </a:p>
          <a:p>
            <a:pPr algn="r" rtl="1">
              <a:buFont typeface="Wingdings" panose="05000000000000000000" pitchFamily="2" charset="2"/>
              <a:buChar char="Ø"/>
            </a:pPr>
            <a:r>
              <a:rPr lang="fa-IR" dirty="0" smtClean="0"/>
              <a:t>مشکلات در بعضی شرایط و حالت ها</a:t>
            </a:r>
            <a:endParaRPr lang="en-US" dirty="0"/>
          </a:p>
        </p:txBody>
      </p:sp>
      <p:sp>
        <p:nvSpPr>
          <p:cNvPr id="4" name="Rectangle 3"/>
          <p:cNvSpPr/>
          <p:nvPr/>
        </p:nvSpPr>
        <p:spPr>
          <a:xfrm>
            <a:off x="-444347" y="6066962"/>
            <a:ext cx="4935067" cy="489878"/>
          </a:xfrm>
          <a:prstGeom prst="rect">
            <a:avLst/>
          </a:prstGeom>
        </p:spPr>
        <p:txBody>
          <a:bodyPr wrap="square">
            <a:spAutoFit/>
          </a:bodyPr>
          <a:lstStyle/>
          <a:p>
            <a:pPr algn="r">
              <a:lnSpc>
                <a:spcPts val="3100"/>
              </a:lnSpc>
            </a:pPr>
            <a:r>
              <a:rPr lang="en-US" sz="2000" dirty="0">
                <a:latin typeface="Times New Roman"/>
              </a:rPr>
              <a:t>(J </a:t>
            </a:r>
            <a:r>
              <a:rPr lang="en-US" sz="2000" b="1" i="1" dirty="0" err="1">
                <a:latin typeface="Times New Roman"/>
              </a:rPr>
              <a:t>Clin</a:t>
            </a:r>
            <a:r>
              <a:rPr lang="en-US" sz="2000" b="1" i="1" dirty="0">
                <a:latin typeface="Times New Roman"/>
              </a:rPr>
              <a:t> </a:t>
            </a:r>
            <a:r>
              <a:rPr lang="en-US" sz="2000" b="1" i="1" dirty="0" err="1">
                <a:latin typeface="Times New Roman"/>
              </a:rPr>
              <a:t>Epidemiol</a:t>
            </a:r>
            <a:r>
              <a:rPr lang="en-US" sz="2000" b="1" dirty="0">
                <a:latin typeface="Times New Roman"/>
              </a:rPr>
              <a:t> </a:t>
            </a:r>
            <a:r>
              <a:rPr lang="en-US" sz="2000" dirty="0">
                <a:latin typeface="Times New Roman"/>
              </a:rPr>
              <a:t>2000; </a:t>
            </a:r>
            <a:r>
              <a:rPr lang="en-US" sz="2000" b="1" dirty="0">
                <a:latin typeface="Times New Roman"/>
              </a:rPr>
              <a:t>53: </a:t>
            </a:r>
            <a:r>
              <a:rPr lang="en-US" sz="2000" dirty="0">
                <a:latin typeface="Times New Roman"/>
              </a:rPr>
              <a:t>1119-1129 </a:t>
            </a:r>
            <a:r>
              <a:rPr lang="en-US" dirty="0">
                <a:latin typeface="Times New Roman"/>
              </a:rPr>
              <a:t>)</a:t>
            </a:r>
          </a:p>
        </p:txBody>
      </p:sp>
    </p:spTree>
    <p:extLst>
      <p:ext uri="{BB962C8B-B14F-4D97-AF65-F5344CB8AC3E}">
        <p14:creationId xmlns:p14="http://schemas.microsoft.com/office/powerpoint/2010/main" val="35487112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1427410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640" y="365126"/>
            <a:ext cx="10886440" cy="1325563"/>
          </a:xfrm>
        </p:spPr>
        <p:txBody>
          <a:bodyPr/>
          <a:lstStyle/>
          <a:p>
            <a:pPr algn="ctr" rtl="1"/>
            <a:r>
              <a:rPr lang="fa-IR" dirty="0" smtClean="0"/>
              <a:t>دستورات دیگر متاانالیز استاتا (  </a:t>
            </a:r>
            <a:r>
              <a:rPr lang="en-US" dirty="0" err="1" smtClean="0"/>
              <a:t>stata</a:t>
            </a:r>
            <a:r>
              <a:rPr lang="fa-IR" dirty="0" smtClean="0"/>
              <a:t> )</a:t>
            </a:r>
            <a:endParaRPr lang="en-US" dirty="0"/>
          </a:p>
        </p:txBody>
      </p:sp>
      <p:sp>
        <p:nvSpPr>
          <p:cNvPr id="3" name="Content Placeholder 2"/>
          <p:cNvSpPr>
            <a:spLocks noGrp="1"/>
          </p:cNvSpPr>
          <p:nvPr>
            <p:ph idx="1"/>
          </p:nvPr>
        </p:nvSpPr>
        <p:spPr/>
        <p:txBody>
          <a:bodyPr>
            <a:normAutofit lnSpcReduction="10000"/>
          </a:bodyPr>
          <a:lstStyle/>
          <a:p>
            <a:pPr marL="0" indent="0" algn="r" rtl="1">
              <a:buNone/>
            </a:pPr>
            <a:r>
              <a:rPr lang="fa-IR" dirty="0" smtClean="0"/>
              <a:t>جست و جوی متا</a:t>
            </a:r>
          </a:p>
          <a:p>
            <a:pPr marL="0" indent="0" algn="r" rtl="1">
              <a:buNone/>
            </a:pPr>
            <a:r>
              <a:rPr lang="en-US" dirty="0">
                <a:latin typeface="Courier New"/>
              </a:rPr>
              <a:t>metap </a:t>
            </a:r>
            <a:r>
              <a:rPr lang="fa-IR" dirty="0" smtClean="0"/>
              <a:t>:متاانالیز </a:t>
            </a:r>
            <a:r>
              <a:rPr lang="en-US" dirty="0" smtClean="0"/>
              <a:t>p value </a:t>
            </a:r>
            <a:r>
              <a:rPr lang="fa-IR" dirty="0" smtClean="0"/>
              <a:t> </a:t>
            </a:r>
          </a:p>
          <a:p>
            <a:pPr marL="514338" indent="-514338" algn="r" rtl="1">
              <a:buAutoNum type="alphaUcPeriod"/>
            </a:pPr>
            <a:r>
              <a:rPr lang="en-US" dirty="0" smtClean="0">
                <a:latin typeface="Courier New"/>
              </a:rPr>
              <a:t>Tobias</a:t>
            </a:r>
            <a:endParaRPr lang="fa-IR" dirty="0" smtClean="0">
              <a:latin typeface="Courier New"/>
            </a:endParaRPr>
          </a:p>
          <a:p>
            <a:pPr marL="514338" indent="-514338" algn="r" rtl="1">
              <a:buAutoNum type="alphaUcPeriod"/>
            </a:pPr>
            <a:endParaRPr lang="fa-IR" dirty="0" smtClean="0"/>
          </a:p>
          <a:p>
            <a:pPr marL="0" indent="0" algn="r" rtl="1">
              <a:buNone/>
            </a:pPr>
            <a:r>
              <a:rPr lang="en-US" dirty="0" smtClean="0">
                <a:latin typeface="Courier New"/>
              </a:rPr>
              <a:t>Metainf</a:t>
            </a:r>
            <a:r>
              <a:rPr lang="fa-IR" dirty="0" smtClean="0">
                <a:latin typeface="Courier New"/>
              </a:rPr>
              <a:t> : ارزیابی اثر مطالعه منفرد در متاانالیز</a:t>
            </a:r>
          </a:p>
          <a:p>
            <a:pPr marL="0" indent="0" algn="r" rtl="1">
              <a:buNone/>
            </a:pPr>
            <a:r>
              <a:rPr lang="en-US" dirty="0">
                <a:latin typeface="Courier New"/>
              </a:rPr>
              <a:t>A. Tobias</a:t>
            </a:r>
          </a:p>
          <a:p>
            <a:pPr marL="0" indent="0" algn="r" rtl="1">
              <a:buNone/>
            </a:pPr>
            <a:r>
              <a:rPr lang="fa-IR" dirty="0" smtClean="0">
                <a:latin typeface="Courier New"/>
              </a:rPr>
              <a:t> </a:t>
            </a:r>
          </a:p>
          <a:p>
            <a:pPr marL="0" indent="0" algn="r" rtl="1">
              <a:buNone/>
            </a:pPr>
            <a:r>
              <a:rPr lang="en-US" dirty="0" smtClean="0">
                <a:latin typeface="Courier New"/>
              </a:rPr>
              <a:t>Galbr</a:t>
            </a:r>
            <a:r>
              <a:rPr lang="fa-IR" dirty="0" smtClean="0">
                <a:latin typeface="Courier New"/>
              </a:rPr>
              <a:t>:ارزیابی هتروژنیستی در متاانالیز :نمودار گالبریت</a:t>
            </a:r>
          </a:p>
          <a:p>
            <a:pPr marL="0" indent="0" algn="r" rtl="1">
              <a:buNone/>
            </a:pPr>
            <a:r>
              <a:rPr lang="en-US" dirty="0">
                <a:latin typeface="Courier New"/>
              </a:rPr>
              <a:t>A. Tobias</a:t>
            </a:r>
          </a:p>
          <a:p>
            <a:pPr marL="0" indent="0" algn="r" rtl="1">
              <a:buNone/>
            </a:pPr>
            <a:endParaRPr lang="fa-IR" dirty="0" smtClean="0">
              <a:latin typeface="Courier New"/>
            </a:endParaRPr>
          </a:p>
          <a:p>
            <a:pPr marL="0" indent="0" algn="r" rtl="1">
              <a:buNone/>
            </a:pPr>
            <a:endParaRPr lang="en-US" dirty="0"/>
          </a:p>
        </p:txBody>
      </p:sp>
    </p:spTree>
    <p:extLst>
      <p:ext uri="{BB962C8B-B14F-4D97-AF65-F5344CB8AC3E}">
        <p14:creationId xmlns:p14="http://schemas.microsoft.com/office/powerpoint/2010/main" val="3203069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حال</a:t>
            </a:r>
            <a:endParaRPr lang="en-US" dirty="0"/>
          </a:p>
        </p:txBody>
      </p:sp>
      <p:sp>
        <p:nvSpPr>
          <p:cNvPr id="3" name="Content Placeholder 2"/>
          <p:cNvSpPr>
            <a:spLocks noGrp="1"/>
          </p:cNvSpPr>
          <p:nvPr>
            <p:ph idx="1"/>
          </p:nvPr>
        </p:nvSpPr>
        <p:spPr/>
        <p:txBody>
          <a:bodyPr/>
          <a:lstStyle/>
          <a:p>
            <a:pPr algn="r" rtl="1"/>
            <a:r>
              <a:rPr lang="fa-IR" dirty="0" smtClean="0"/>
              <a:t>استاتا باید دستورات متاانالیز داشته باشد ولی ندارد ....</a:t>
            </a:r>
          </a:p>
          <a:p>
            <a:pPr algn="r" rtl="1"/>
            <a:r>
              <a:rPr lang="fa-IR" dirty="0" smtClean="0"/>
              <a:t>مایک براد برن به تازگی مرکز امار پزشکی در اکسفورد را ترک کرده</a:t>
            </a:r>
          </a:p>
          <a:p>
            <a:pPr algn="r" rtl="1"/>
            <a:r>
              <a:rPr lang="fa-IR" dirty="0" smtClean="0"/>
              <a:t>متان نامحتمل است که حفظ شود؟</a:t>
            </a:r>
          </a:p>
          <a:p>
            <a:pPr algn="r" rtl="1"/>
            <a:endParaRPr lang="fa-IR" dirty="0"/>
          </a:p>
          <a:p>
            <a:r>
              <a:rPr lang="fa-IR" dirty="0" smtClean="0"/>
              <a:t>باقی </a:t>
            </a:r>
            <a:r>
              <a:rPr lang="fa-IR" dirty="0" smtClean="0"/>
              <a:t>ماندن متان و متا به صورت دستورات جداگانه </a:t>
            </a:r>
            <a:r>
              <a:rPr lang="fa-IR" dirty="0"/>
              <a:t>نفع کمی </a:t>
            </a:r>
            <a:r>
              <a:rPr lang="fa-IR" dirty="0" smtClean="0"/>
              <a:t>دارد </a:t>
            </a:r>
            <a:endParaRPr lang="fa-IR" dirty="0" smtClean="0"/>
          </a:p>
          <a:p>
            <a:pPr lvl="1"/>
            <a:r>
              <a:rPr lang="fa-IR" dirty="0" smtClean="0"/>
              <a:t>هرکدام باید توانا باشد که </a:t>
            </a:r>
            <a:r>
              <a:rPr lang="fa-IR" dirty="0" smtClean="0"/>
              <a:t>فارست </a:t>
            </a:r>
            <a:r>
              <a:rPr lang="fa-IR" dirty="0" smtClean="0"/>
              <a:t>پلات را بدون براورد خلاصه نشان </a:t>
            </a:r>
            <a:r>
              <a:rPr lang="fa-IR" dirty="0" smtClean="0"/>
              <a:t>دهد.</a:t>
            </a:r>
            <a:endParaRPr lang="en-US" dirty="0"/>
          </a:p>
        </p:txBody>
      </p:sp>
    </p:spTree>
    <p:extLst>
      <p:ext uri="{BB962C8B-B14F-4D97-AF65-F5344CB8AC3E}">
        <p14:creationId xmlns:p14="http://schemas.microsoft.com/office/powerpoint/2010/main" val="2674495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86" y="1179810"/>
            <a:ext cx="6745675" cy="4945401"/>
          </a:xfrm>
          <a:prstGeom prst="rect">
            <a:avLst/>
          </a:prstGeom>
        </p:spPr>
      </p:pic>
      <p:sp>
        <p:nvSpPr>
          <p:cNvPr id="3" name="Rectangle 2"/>
          <p:cNvSpPr/>
          <p:nvPr/>
        </p:nvSpPr>
        <p:spPr>
          <a:xfrm>
            <a:off x="1110463" y="3181811"/>
            <a:ext cx="174220" cy="440135"/>
          </a:xfrm>
          <a:prstGeom prst="rect">
            <a:avLst/>
          </a:prstGeom>
          <a:solidFill>
            <a:srgbClr val="E2E6F1"/>
          </a:solidFill>
        </p:spPr>
        <p:txBody>
          <a:bodyPr vert="vert270" wrap="none" lIns="0" tIns="0" rIns="0" bIns="0">
            <a:normAutofit fontScale="25000" lnSpcReduction="20000"/>
          </a:bodyPr>
          <a:lstStyle/>
          <a:p>
            <a:pPr>
              <a:lnSpc>
                <a:spcPts val="1455"/>
              </a:lnSpc>
            </a:pPr>
            <a:r>
              <a:rPr lang="en-US" sz="1304">
                <a:latin typeface="Arial"/>
              </a:rPr>
              <a:t>Price</a:t>
            </a:r>
          </a:p>
        </p:txBody>
      </p:sp>
      <p:sp>
        <p:nvSpPr>
          <p:cNvPr id="4" name="Rectangle 3"/>
          <p:cNvSpPr/>
          <p:nvPr/>
        </p:nvSpPr>
        <p:spPr>
          <a:xfrm>
            <a:off x="3066617" y="2"/>
            <a:ext cx="3007587" cy="736615"/>
          </a:xfrm>
          <a:prstGeom prst="rect">
            <a:avLst/>
          </a:prstGeom>
        </p:spPr>
        <p:txBody>
          <a:bodyPr wrap="none" lIns="0" tIns="0" rIns="0" bIns="0">
            <a:normAutofit/>
          </a:bodyPr>
          <a:lstStyle/>
          <a:p>
            <a:pPr>
              <a:lnSpc>
                <a:spcPts val="4663"/>
              </a:lnSpc>
            </a:pPr>
            <a:r>
              <a:rPr lang="en-US" sz="4212" b="1" dirty="0">
                <a:solidFill>
                  <a:srgbClr val="3333CC"/>
                </a:solidFill>
                <a:latin typeface="Times New Roman"/>
              </a:rPr>
              <a:t>The obstacle</a:t>
            </a:r>
          </a:p>
        </p:txBody>
      </p:sp>
    </p:spTree>
    <p:extLst>
      <p:ext uri="{BB962C8B-B14F-4D97-AF65-F5344CB8AC3E}">
        <p14:creationId xmlns:p14="http://schemas.microsoft.com/office/powerpoint/2010/main" val="206408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استرپتوکیناز(درمان ترومبولیتیک )</a:t>
            </a:r>
            <a:endParaRPr lang="en-US" dirty="0"/>
          </a:p>
        </p:txBody>
      </p:sp>
      <p:sp>
        <p:nvSpPr>
          <p:cNvPr id="3" name="Content Placeholder 2"/>
          <p:cNvSpPr>
            <a:spLocks noGrp="1"/>
          </p:cNvSpPr>
          <p:nvPr>
            <p:ph idx="1"/>
          </p:nvPr>
        </p:nvSpPr>
        <p:spPr/>
        <p:txBody>
          <a:bodyPr/>
          <a:lstStyle/>
          <a:p>
            <a:pPr algn="r" rtl="1"/>
            <a:r>
              <a:rPr lang="fa-IR" dirty="0" smtClean="0"/>
              <a:t>ایده ساده </a:t>
            </a:r>
            <a:r>
              <a:rPr lang="fa-IR" dirty="0" smtClean="0"/>
              <a:t>ای مبنی بر اینکه </a:t>
            </a:r>
            <a:r>
              <a:rPr lang="fa-IR" dirty="0" smtClean="0"/>
              <a:t>اگر بتوانیم لخته های خونی </a:t>
            </a:r>
            <a:r>
              <a:rPr lang="fa-IR" dirty="0" smtClean="0"/>
              <a:t>باعث </a:t>
            </a:r>
            <a:r>
              <a:rPr lang="fa-IR" dirty="0" smtClean="0"/>
              <a:t>انفارکشن میوکارد قلبی </a:t>
            </a:r>
            <a:r>
              <a:rPr lang="fa-IR" dirty="0" smtClean="0"/>
              <a:t>را </a:t>
            </a:r>
            <a:r>
              <a:rPr lang="fa-IR" dirty="0" smtClean="0"/>
              <a:t>حل کنیم می توانیم زندگی افراد را نجات دهیم </a:t>
            </a:r>
            <a:r>
              <a:rPr lang="fa-IR" dirty="0" smtClean="0"/>
              <a:t>.</a:t>
            </a:r>
            <a:endParaRPr lang="fa-IR" dirty="0" smtClean="0"/>
          </a:p>
          <a:p>
            <a:pPr algn="r" rtl="1"/>
            <a:r>
              <a:rPr lang="fa-IR" dirty="0" smtClean="0"/>
              <a:t>با وجود – اثرات </a:t>
            </a:r>
            <a:r>
              <a:rPr lang="fa-IR" dirty="0" smtClean="0"/>
              <a:t>جانبی جدی احتمالی</a:t>
            </a:r>
          </a:p>
          <a:p>
            <a:pPr algn="r" rtl="1"/>
            <a:r>
              <a:rPr lang="fa-IR" dirty="0" smtClean="0"/>
              <a:t>اولین ازمایش 1995</a:t>
            </a:r>
            <a:endParaRPr lang="en-US" dirty="0"/>
          </a:p>
        </p:txBody>
      </p:sp>
    </p:spTree>
    <p:extLst>
      <p:ext uri="{BB962C8B-B14F-4D97-AF65-F5344CB8AC3E}">
        <p14:creationId xmlns:p14="http://schemas.microsoft.com/office/powerpoint/2010/main" val="2917758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اینده </a:t>
            </a:r>
            <a:endParaRPr lang="en-US" dirty="0"/>
          </a:p>
        </p:txBody>
      </p:sp>
      <p:sp>
        <p:nvSpPr>
          <p:cNvPr id="3" name="Content Placeholder 2"/>
          <p:cNvSpPr>
            <a:spLocks noGrp="1"/>
          </p:cNvSpPr>
          <p:nvPr>
            <p:ph idx="1"/>
          </p:nvPr>
        </p:nvSpPr>
        <p:spPr/>
        <p:txBody>
          <a:bodyPr/>
          <a:lstStyle/>
          <a:p>
            <a:pPr marL="0" indent="0" algn="r" rtl="1">
              <a:buNone/>
            </a:pPr>
            <a:r>
              <a:rPr lang="fa-IR" dirty="0" smtClean="0"/>
              <a:t>1.به روز کردن صفحه نمایش گرافیکی به استاتا 8 </a:t>
            </a:r>
          </a:p>
          <a:p>
            <a:pPr lvl="1"/>
            <a:r>
              <a:rPr lang="fa-IR" dirty="0" smtClean="0"/>
              <a:t>استعداد </a:t>
            </a:r>
            <a:r>
              <a:rPr lang="fa-IR" dirty="0" smtClean="0"/>
              <a:t>های جدید </a:t>
            </a:r>
            <a:r>
              <a:rPr lang="fa-IR" dirty="0" smtClean="0"/>
              <a:t>برنامه ریزان قدیمی خسته را که با گرافیک استاتا 8 سر در گم شده اند را جایگزین می </a:t>
            </a:r>
            <a:r>
              <a:rPr lang="fa-IR" dirty="0" smtClean="0"/>
              <a:t>کنند.</a:t>
            </a:r>
            <a:endParaRPr lang="fa-IR" dirty="0" smtClean="0"/>
          </a:p>
          <a:p>
            <a:pPr marL="0" indent="0" algn="r" rtl="1">
              <a:buNone/>
            </a:pPr>
            <a:r>
              <a:rPr lang="fa-IR" dirty="0" smtClean="0"/>
              <a:t>2.متحد کردن دستورات حاضر به یک یا بیشتر دستور رسمی استاتا </a:t>
            </a:r>
          </a:p>
          <a:p>
            <a:pPr lvl="1"/>
            <a:r>
              <a:rPr lang="fa-IR" dirty="0" smtClean="0"/>
              <a:t>این ها ثابت و غیر قابل بحث و جدل هستند </a:t>
            </a:r>
          </a:p>
          <a:p>
            <a:pPr marL="0" indent="0">
              <a:buNone/>
            </a:pPr>
            <a:r>
              <a:rPr lang="fa-IR" dirty="0" smtClean="0"/>
              <a:t>3.نواحی/</a:t>
            </a:r>
            <a:r>
              <a:rPr lang="fa-IR" dirty="0" smtClean="0"/>
              <a:t>دستورات </a:t>
            </a:r>
            <a:r>
              <a:rPr lang="fa-IR" dirty="0"/>
              <a:t>تازه</a:t>
            </a:r>
            <a:endParaRPr lang="en-US" dirty="0"/>
          </a:p>
        </p:txBody>
      </p:sp>
    </p:spTree>
    <p:extLst>
      <p:ext uri="{BB962C8B-B14F-4D97-AF65-F5344CB8AC3E}">
        <p14:creationId xmlns:p14="http://schemas.microsoft.com/office/powerpoint/2010/main" val="557457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3959" y="968910"/>
            <a:ext cx="5626999" cy="4856763"/>
          </a:xfrm>
          <a:prstGeom prst="rect">
            <a:avLst/>
          </a:prstGeom>
        </p:spPr>
      </p:pic>
      <p:sp>
        <p:nvSpPr>
          <p:cNvPr id="3" name="Rectangle 2"/>
          <p:cNvSpPr/>
          <p:nvPr/>
        </p:nvSpPr>
        <p:spPr>
          <a:xfrm>
            <a:off x="184349" y="113091"/>
            <a:ext cx="7152187" cy="803856"/>
          </a:xfrm>
          <a:prstGeom prst="rect">
            <a:avLst/>
          </a:prstGeom>
          <a:solidFill>
            <a:srgbClr val="E2E6F1"/>
          </a:solidFill>
        </p:spPr>
        <p:txBody>
          <a:bodyPr lIns="0" tIns="0" rIns="0" bIns="0">
            <a:normAutofit fontScale="92500"/>
          </a:bodyPr>
          <a:lstStyle/>
          <a:p>
            <a:pPr indent="-407528">
              <a:lnSpc>
                <a:spcPts val="2912"/>
              </a:lnSpc>
              <a:spcAft>
                <a:spcPts val="772"/>
              </a:spcAft>
            </a:pPr>
            <a:r>
              <a:rPr lang="en-US" sz="2407" b="1" dirty="0">
                <a:latin typeface="Courier New"/>
              </a:rPr>
              <a:t>meta8 </a:t>
            </a:r>
            <a:r>
              <a:rPr lang="en-US" sz="2407" b="1" dirty="0" err="1">
                <a:latin typeface="Courier New"/>
              </a:rPr>
              <a:t>logor</a:t>
            </a:r>
            <a:r>
              <a:rPr lang="en-US" sz="2407" b="1" dirty="0">
                <a:latin typeface="Courier New"/>
              </a:rPr>
              <a:t> </a:t>
            </a:r>
            <a:r>
              <a:rPr lang="en-US" sz="2407" b="1" dirty="0" err="1">
                <a:latin typeface="Courier New"/>
              </a:rPr>
              <a:t>selogor</a:t>
            </a:r>
            <a:r>
              <a:rPr lang="en-US" sz="2407" b="1" dirty="0">
                <a:latin typeface="Courier New"/>
              </a:rPr>
              <a:t>, id(</a:t>
            </a:r>
            <a:r>
              <a:rPr lang="en-US" sz="2407" b="1" dirty="0" err="1">
                <a:latin typeface="Courier New"/>
              </a:rPr>
              <a:t>trialnam</a:t>
            </a:r>
            <a:r>
              <a:rPr lang="en-US" sz="2407" b="1" dirty="0">
                <a:latin typeface="Courier New"/>
              </a:rPr>
              <a:t>) </a:t>
            </a:r>
            <a:r>
              <a:rPr lang="en-US" sz="2407" b="1" dirty="0" err="1">
                <a:latin typeface="Courier New"/>
              </a:rPr>
              <a:t>eform</a:t>
            </a:r>
            <a:r>
              <a:rPr sz="1805" dirty="0"/>
              <a:t/>
            </a:r>
            <a:br>
              <a:rPr sz="1805" dirty="0"/>
            </a:br>
            <a:r>
              <a:rPr lang="en-US" sz="2407" b="1" dirty="0">
                <a:latin typeface="Courier New"/>
              </a:rPr>
              <a:t>graph(f) </a:t>
            </a:r>
            <a:r>
              <a:rPr lang="en-US" sz="2407" b="1" dirty="0" err="1">
                <a:latin typeface="Courier New"/>
              </a:rPr>
              <a:t>xlab</a:t>
            </a:r>
            <a:r>
              <a:rPr lang="en-US" sz="2407" b="1" dirty="0">
                <a:latin typeface="Courier New"/>
              </a:rPr>
              <a:t>(0.01 0.1 1 10)</a:t>
            </a:r>
          </a:p>
        </p:txBody>
      </p:sp>
      <p:sp>
        <p:nvSpPr>
          <p:cNvPr id="4" name="Rectangle 3"/>
          <p:cNvSpPr/>
          <p:nvPr/>
        </p:nvSpPr>
        <p:spPr>
          <a:xfrm>
            <a:off x="1165483" y="1048377"/>
            <a:ext cx="1305121" cy="3900083"/>
          </a:xfrm>
          <a:prstGeom prst="rect">
            <a:avLst/>
          </a:prstGeom>
          <a:solidFill>
            <a:srgbClr val="E2E6F1"/>
          </a:solidFill>
        </p:spPr>
        <p:txBody>
          <a:bodyPr lIns="0" tIns="0" rIns="0" bIns="0">
            <a:normAutofit fontScale="90000"/>
          </a:bodyPr>
          <a:lstStyle/>
          <a:p>
            <a:pPr algn="r">
              <a:lnSpc>
                <a:spcPts val="1949"/>
              </a:lnSpc>
              <a:spcAft>
                <a:spcPts val="1404"/>
              </a:spcAft>
            </a:pPr>
            <a:r>
              <a:rPr lang="en-US" sz="1604" b="1" dirty="0">
                <a:latin typeface="Arial"/>
              </a:rPr>
              <a:t>Morton</a:t>
            </a:r>
            <a:r>
              <a:rPr sz="1805" dirty="0"/>
              <a:t/>
            </a:r>
            <a:br>
              <a:rPr sz="1805" dirty="0"/>
            </a:br>
            <a:r>
              <a:rPr lang="en-US" sz="1604" b="1" dirty="0">
                <a:latin typeface="Arial"/>
              </a:rPr>
              <a:t>Rasmussen</a:t>
            </a:r>
            <a:r>
              <a:rPr sz="1805" dirty="0"/>
              <a:t/>
            </a:r>
            <a:br>
              <a:rPr sz="1805" dirty="0"/>
            </a:br>
            <a:r>
              <a:rPr lang="en-US" sz="1604" b="1" dirty="0">
                <a:latin typeface="Arial"/>
              </a:rPr>
              <a:t>Smith</a:t>
            </a:r>
            <a:r>
              <a:rPr sz="1805" dirty="0"/>
              <a:t/>
            </a:r>
            <a:br>
              <a:rPr sz="1805" dirty="0"/>
            </a:br>
            <a:r>
              <a:rPr lang="en-US" sz="1604" b="1" dirty="0">
                <a:latin typeface="Arial"/>
              </a:rPr>
              <a:t>Abraham</a:t>
            </a:r>
            <a:r>
              <a:rPr sz="1805" dirty="0"/>
              <a:t/>
            </a:r>
            <a:br>
              <a:rPr sz="1805" dirty="0"/>
            </a:br>
            <a:r>
              <a:rPr lang="en-US" sz="1604" b="1" dirty="0" err="1">
                <a:latin typeface="Arial"/>
              </a:rPr>
              <a:t>Feldstedt</a:t>
            </a:r>
            <a:r>
              <a:rPr sz="1805" dirty="0"/>
              <a:t/>
            </a:r>
            <a:br>
              <a:rPr sz="1805" dirty="0"/>
            </a:br>
            <a:r>
              <a:rPr lang="en-US" sz="1604" b="1" dirty="0">
                <a:latin typeface="Arial"/>
              </a:rPr>
              <a:t>Schechter</a:t>
            </a:r>
            <a:r>
              <a:rPr sz="1805" dirty="0"/>
              <a:t/>
            </a:r>
            <a:br>
              <a:rPr sz="1805" dirty="0"/>
            </a:br>
            <a:r>
              <a:rPr lang="en-US" sz="1604" b="1" dirty="0" err="1">
                <a:latin typeface="Arial"/>
              </a:rPr>
              <a:t>Ceremuzynski</a:t>
            </a:r>
            <a:r>
              <a:rPr sz="1805" dirty="0"/>
              <a:t/>
            </a:r>
            <a:br>
              <a:rPr sz="1805" dirty="0"/>
            </a:br>
            <a:r>
              <a:rPr lang="en-US" sz="1604" b="1" dirty="0" err="1">
                <a:latin typeface="Arial"/>
              </a:rPr>
              <a:t>Bertschat</a:t>
            </a:r>
            <a:r>
              <a:rPr sz="1805" dirty="0"/>
              <a:t/>
            </a:r>
            <a:br>
              <a:rPr sz="1805" dirty="0"/>
            </a:br>
            <a:r>
              <a:rPr lang="en-US" sz="1604" b="1" dirty="0">
                <a:latin typeface="Arial"/>
              </a:rPr>
              <a:t>Singh</a:t>
            </a:r>
            <a:r>
              <a:rPr sz="1805" dirty="0"/>
              <a:t/>
            </a:r>
            <a:br>
              <a:rPr sz="1805" dirty="0"/>
            </a:br>
            <a:r>
              <a:rPr lang="en-US" sz="1604" b="1" dirty="0">
                <a:latin typeface="Arial"/>
              </a:rPr>
              <a:t>Pereira</a:t>
            </a:r>
            <a:r>
              <a:rPr sz="1805" dirty="0"/>
              <a:t/>
            </a:r>
            <a:br>
              <a:rPr sz="1805" dirty="0"/>
            </a:br>
            <a:r>
              <a:rPr lang="en-US" sz="1604" b="1" dirty="0">
                <a:latin typeface="Arial"/>
              </a:rPr>
              <a:t>Schechter 1</a:t>
            </a:r>
            <a:r>
              <a:rPr sz="1805" dirty="0"/>
              <a:t/>
            </a:r>
            <a:br>
              <a:rPr sz="1805" dirty="0"/>
            </a:br>
            <a:r>
              <a:rPr lang="en-US" sz="1604" b="1" dirty="0">
                <a:latin typeface="Arial"/>
              </a:rPr>
              <a:t>Golf</a:t>
            </a:r>
            <a:r>
              <a:rPr sz="1805" dirty="0"/>
              <a:t/>
            </a:r>
            <a:br>
              <a:rPr sz="1805" dirty="0"/>
            </a:br>
            <a:r>
              <a:rPr lang="en-US" sz="1604" b="1" dirty="0" err="1">
                <a:latin typeface="Arial"/>
              </a:rPr>
              <a:t>Thogersen</a:t>
            </a:r>
            <a:r>
              <a:rPr sz="1805" dirty="0"/>
              <a:t/>
            </a:r>
            <a:br>
              <a:rPr sz="1805" dirty="0"/>
            </a:br>
            <a:r>
              <a:rPr lang="en-US" sz="1604" b="1" dirty="0">
                <a:latin typeface="Arial"/>
              </a:rPr>
              <a:t>LIMIT-2</a:t>
            </a:r>
            <a:r>
              <a:rPr sz="1805" dirty="0"/>
              <a:t/>
            </a:r>
            <a:br>
              <a:rPr sz="1805" dirty="0"/>
            </a:br>
            <a:r>
              <a:rPr lang="en-US" sz="1604" b="1" dirty="0">
                <a:latin typeface="Arial"/>
              </a:rPr>
              <a:t>Schechter 2</a:t>
            </a:r>
            <a:r>
              <a:rPr sz="1805" dirty="0"/>
              <a:t/>
            </a:r>
            <a:br>
              <a:rPr sz="1805" dirty="0"/>
            </a:br>
            <a:r>
              <a:rPr lang="en-US" sz="1604" b="1" dirty="0">
                <a:latin typeface="Arial"/>
              </a:rPr>
              <a:t>ISIS-4</a:t>
            </a:r>
          </a:p>
        </p:txBody>
      </p:sp>
      <p:sp>
        <p:nvSpPr>
          <p:cNvPr id="5" name="Rectangle 4"/>
          <p:cNvSpPr/>
          <p:nvPr/>
        </p:nvSpPr>
        <p:spPr>
          <a:xfrm>
            <a:off x="1516976" y="5303015"/>
            <a:ext cx="910835" cy="143655"/>
          </a:xfrm>
          <a:prstGeom prst="rect">
            <a:avLst/>
          </a:prstGeom>
          <a:solidFill>
            <a:srgbClr val="E2E6F1"/>
          </a:solidFill>
        </p:spPr>
        <p:txBody>
          <a:bodyPr wrap="none" lIns="0" tIns="0" rIns="0" bIns="0">
            <a:normAutofit fontScale="25000" lnSpcReduction="20000"/>
          </a:bodyPr>
          <a:lstStyle/>
          <a:p>
            <a:pPr algn="r">
              <a:lnSpc>
                <a:spcPts val="1795"/>
              </a:lnSpc>
              <a:spcAft>
                <a:spcPts val="5475"/>
              </a:spcAft>
            </a:pPr>
            <a:r>
              <a:rPr lang="en-US" sz="1604" b="1">
                <a:latin typeface="Arial"/>
              </a:rPr>
              <a:t>Combined</a:t>
            </a:r>
          </a:p>
        </p:txBody>
      </p:sp>
      <p:sp>
        <p:nvSpPr>
          <p:cNvPr id="6" name="Rectangle 5"/>
          <p:cNvSpPr/>
          <p:nvPr/>
        </p:nvSpPr>
        <p:spPr>
          <a:xfrm>
            <a:off x="2418641" y="5877631"/>
            <a:ext cx="5351915" cy="372892"/>
          </a:xfrm>
          <a:prstGeom prst="rect">
            <a:avLst/>
          </a:prstGeom>
          <a:solidFill>
            <a:srgbClr val="E2E6F1"/>
          </a:solidFill>
        </p:spPr>
        <p:txBody>
          <a:bodyPr lIns="0" tIns="0" rIns="0" bIns="0">
            <a:normAutofit fontScale="25000" lnSpcReduction="20000"/>
          </a:bodyPr>
          <a:lstStyle/>
          <a:p>
            <a:pPr>
              <a:lnSpc>
                <a:spcPts val="1795"/>
              </a:lnSpc>
            </a:pPr>
            <a:r>
              <a:rPr lang="en-US" sz="1604" b="1">
                <a:latin typeface="Arial"/>
              </a:rPr>
              <a:t>.01 .1 1 10</a:t>
            </a:r>
          </a:p>
          <a:p>
            <a:pPr algn="ctr">
              <a:lnSpc>
                <a:spcPts val="1795"/>
              </a:lnSpc>
            </a:pPr>
            <a:r>
              <a:rPr lang="en-US" sz="1604" b="1">
                <a:latin typeface="Arial"/>
              </a:rPr>
              <a:t>Odds ratio</a:t>
            </a:r>
          </a:p>
        </p:txBody>
      </p:sp>
      <p:sp>
        <p:nvSpPr>
          <p:cNvPr id="7" name="Rectangle 6"/>
          <p:cNvSpPr/>
          <p:nvPr/>
        </p:nvSpPr>
        <p:spPr>
          <a:xfrm>
            <a:off x="1018767" y="6302489"/>
            <a:ext cx="7081888" cy="458473"/>
          </a:xfrm>
          <a:prstGeom prst="rect">
            <a:avLst/>
          </a:prstGeom>
        </p:spPr>
        <p:txBody>
          <a:bodyPr wrap="none" lIns="0" tIns="0" rIns="0" bIns="0">
            <a:normAutofit/>
          </a:bodyPr>
          <a:lstStyle/>
          <a:p>
            <a:pPr algn="ctr">
              <a:lnSpc>
                <a:spcPts val="3109"/>
              </a:lnSpc>
              <a:spcBef>
                <a:spcPts val="5475"/>
              </a:spcBef>
            </a:pPr>
            <a:r>
              <a:rPr lang="en-US" sz="2808" b="1" dirty="0" err="1">
                <a:solidFill>
                  <a:srgbClr val="3333CC"/>
                </a:solidFill>
                <a:latin typeface="Times New Roman"/>
              </a:rPr>
              <a:t>Aijing</a:t>
            </a:r>
            <a:r>
              <a:rPr lang="en-US" sz="2808" b="1" dirty="0">
                <a:solidFill>
                  <a:srgbClr val="3333CC"/>
                </a:solidFill>
                <a:latin typeface="Times New Roman"/>
              </a:rPr>
              <a:t> </a:t>
            </a:r>
            <a:r>
              <a:rPr lang="en-US" sz="2808" b="1" dirty="0">
                <a:solidFill>
                  <a:srgbClr val="3333CC"/>
                </a:solidFill>
                <a:latin typeface="Times New Roman"/>
              </a:rPr>
              <a:t>Shang </a:t>
            </a:r>
            <a:r>
              <a:rPr lang="fa-IR" sz="2808" b="1" dirty="0">
                <a:solidFill>
                  <a:srgbClr val="3333CC"/>
                </a:solidFill>
                <a:latin typeface="Times New Roman"/>
              </a:rPr>
              <a:t>و</a:t>
            </a:r>
            <a:r>
              <a:rPr lang="en-US" sz="2808" b="1" dirty="0">
                <a:solidFill>
                  <a:srgbClr val="3333CC"/>
                </a:solidFill>
                <a:latin typeface="Times New Roman"/>
              </a:rPr>
              <a:t> </a:t>
            </a:r>
            <a:r>
              <a:rPr lang="en-US" sz="2808" b="1" dirty="0">
                <a:solidFill>
                  <a:srgbClr val="3333CC"/>
                </a:solidFill>
                <a:latin typeface="Times New Roman"/>
              </a:rPr>
              <a:t>Roger </a:t>
            </a:r>
            <a:r>
              <a:rPr lang="en-US" sz="2808" b="1" dirty="0" err="1">
                <a:solidFill>
                  <a:srgbClr val="3333CC"/>
                </a:solidFill>
                <a:latin typeface="Times New Roman"/>
              </a:rPr>
              <a:t>Harbord</a:t>
            </a:r>
            <a:endParaRPr lang="en-US" sz="2808" b="1" dirty="0">
              <a:solidFill>
                <a:srgbClr val="3333CC"/>
              </a:solidFill>
              <a:latin typeface="Times New Roman"/>
            </a:endParaRPr>
          </a:p>
        </p:txBody>
      </p:sp>
      <p:sp>
        <p:nvSpPr>
          <p:cNvPr id="8" name="Rectangle 7"/>
          <p:cNvSpPr/>
          <p:nvPr/>
        </p:nvSpPr>
        <p:spPr>
          <a:xfrm>
            <a:off x="6911891" y="6302488"/>
            <a:ext cx="1259064" cy="461665"/>
          </a:xfrm>
          <a:prstGeom prst="rect">
            <a:avLst/>
          </a:prstGeom>
        </p:spPr>
        <p:txBody>
          <a:bodyPr wrap="square">
            <a:spAutoFit/>
          </a:bodyPr>
          <a:lstStyle/>
          <a:p>
            <a:r>
              <a:rPr lang="fa-IR" sz="2400" b="1" dirty="0">
                <a:solidFill>
                  <a:srgbClr val="3333CC"/>
                </a:solidFill>
                <a:latin typeface="Times New Roman"/>
              </a:rPr>
              <a:t>تشکر از </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4209136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3817585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پیشرفت های جدید</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متاانالیز تست های تشخیصی </a:t>
            </a:r>
          </a:p>
          <a:p>
            <a:pPr lvl="1">
              <a:buFont typeface="Wingdings" panose="05000000000000000000" pitchFamily="2" charset="2"/>
              <a:buChar char="v"/>
            </a:pPr>
            <a:r>
              <a:rPr lang="fa-IR" dirty="0" smtClean="0"/>
              <a:t>فضای اصلی برای گسترش همکاری کاکرین </a:t>
            </a:r>
          </a:p>
          <a:p>
            <a:pPr lvl="1">
              <a:buFont typeface="Wingdings" panose="05000000000000000000" pitchFamily="2" charset="2"/>
              <a:buChar char="v"/>
            </a:pPr>
            <a:r>
              <a:rPr lang="fa-IR" dirty="0" smtClean="0"/>
              <a:t>از نظر اماری پیچیده تر از متاانالیز کارازمایی تصادفی کنترل شده</a:t>
            </a:r>
          </a:p>
          <a:p>
            <a:pPr lvl="1">
              <a:buFont typeface="Wingdings" panose="05000000000000000000" pitchFamily="2" charset="2"/>
              <a:buChar char="v"/>
            </a:pPr>
            <a:r>
              <a:rPr lang="fa-IR" dirty="0" smtClean="0"/>
              <a:t>اولین </a:t>
            </a:r>
            <a:r>
              <a:rPr lang="fa-IR" dirty="0" smtClean="0"/>
              <a:t>دستور(</a:t>
            </a:r>
            <a:r>
              <a:rPr lang="en-US" dirty="0" err="1" smtClean="0"/>
              <a:t>meta_Ir</a:t>
            </a:r>
            <a:r>
              <a:rPr lang="fa-IR" dirty="0" smtClean="0"/>
              <a:t>) </a:t>
            </a:r>
            <a:r>
              <a:rPr lang="fa-IR" dirty="0" smtClean="0"/>
              <a:t>تازگی ها توسط ایجینگ شانگ منتشر شده </a:t>
            </a:r>
          </a:p>
          <a:p>
            <a:pPr lvl="1">
              <a:buFont typeface="Wingdings" panose="05000000000000000000" pitchFamily="2" charset="2"/>
              <a:buChar char="v"/>
            </a:pPr>
            <a:r>
              <a:rPr lang="fa-IR" dirty="0" smtClean="0"/>
              <a:t>ایجاد رسمی این مطالعات به متدهای دو متغیره نیاز دارد که مسئول ارتباط بین حساسیت و اختصاصیت باشند</a:t>
            </a:r>
          </a:p>
          <a:p>
            <a:pPr lvl="1">
              <a:buFont typeface="Wingdings" panose="05000000000000000000" pitchFamily="2" charset="2"/>
              <a:buChar char="v"/>
            </a:pPr>
            <a:r>
              <a:rPr lang="fa-IR" dirty="0" smtClean="0"/>
              <a:t>توسعه واضح به </a:t>
            </a:r>
            <a:r>
              <a:rPr lang="en-US" dirty="0" smtClean="0"/>
              <a:t>ROC </a:t>
            </a:r>
            <a:r>
              <a:rPr lang="fa-IR" dirty="0" smtClean="0"/>
              <a:t>متد موجود در استاتا</a:t>
            </a:r>
          </a:p>
          <a:p>
            <a:pPr lvl="1">
              <a:buFont typeface="Wingdings" panose="05000000000000000000" pitchFamily="2" charset="2"/>
              <a:buChar char="v"/>
            </a:pPr>
            <a:r>
              <a:rPr lang="fa-IR" dirty="0" smtClean="0"/>
              <a:t>شانس استفاده از </a:t>
            </a:r>
            <a:r>
              <a:rPr lang="en-US" dirty="0" err="1" smtClean="0"/>
              <a:t>gllamm</a:t>
            </a:r>
            <a:r>
              <a:rPr lang="fa-IR" dirty="0" smtClean="0"/>
              <a:t> </a:t>
            </a:r>
            <a:r>
              <a:rPr lang="fa-IR" dirty="0" smtClean="0"/>
              <a:t>و </a:t>
            </a:r>
            <a:r>
              <a:rPr lang="fa-IR" dirty="0"/>
              <a:t>روش مدل های میکس تازه </a:t>
            </a:r>
            <a:r>
              <a:rPr lang="fa-IR" dirty="0" smtClean="0"/>
              <a:t>که در استاتا 9 انتشار یابد</a:t>
            </a:r>
          </a:p>
          <a:p>
            <a:pPr algn="r" rtl="1"/>
            <a:r>
              <a:rPr lang="fa-IR" dirty="0" smtClean="0"/>
              <a:t>مثل همیشه پیشرفت ها در زمینه هایی اتفاق خواهد افتاد که کسی پیش بینی نمی کند</a:t>
            </a:r>
            <a:endParaRPr lang="en-US" dirty="0"/>
          </a:p>
        </p:txBody>
      </p:sp>
    </p:spTree>
    <p:extLst>
      <p:ext uri="{BB962C8B-B14F-4D97-AF65-F5344CB8AC3E}">
        <p14:creationId xmlns:p14="http://schemas.microsoft.com/office/powerpoint/2010/main" val="160089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1902" y="351496"/>
            <a:ext cx="2414627" cy="725464"/>
          </a:xfrm>
          <a:prstGeom prst="rect">
            <a:avLst/>
          </a:prstGeom>
        </p:spPr>
        <p:txBody>
          <a:bodyPr wrap="none" lIns="0" tIns="0" rIns="0" bIns="0">
            <a:normAutofit/>
          </a:bodyPr>
          <a:lstStyle/>
          <a:p>
            <a:pPr algn="ctr">
              <a:lnSpc>
                <a:spcPts val="4663"/>
              </a:lnSpc>
              <a:spcAft>
                <a:spcPts val="2036"/>
              </a:spcAft>
            </a:pPr>
            <a:r>
              <a:rPr lang="fa-IR" sz="4212" b="1" dirty="0">
                <a:solidFill>
                  <a:srgbClr val="3333CC"/>
                </a:solidFill>
                <a:latin typeface="Times New Roman"/>
              </a:rPr>
              <a:t>تشکر از</a:t>
            </a:r>
            <a:endParaRPr lang="en-US" sz="4212" b="1" dirty="0">
              <a:solidFill>
                <a:srgbClr val="3333CC"/>
              </a:solidFill>
              <a:latin typeface="Times New Roman"/>
            </a:endParaRPr>
          </a:p>
        </p:txBody>
      </p:sp>
      <p:sp>
        <p:nvSpPr>
          <p:cNvPr id="3" name="Rectangle 2"/>
          <p:cNvSpPr/>
          <p:nvPr/>
        </p:nvSpPr>
        <p:spPr>
          <a:xfrm>
            <a:off x="1443623" y="1439607"/>
            <a:ext cx="2552169" cy="3587228"/>
          </a:xfrm>
          <a:prstGeom prst="rect">
            <a:avLst/>
          </a:prstGeom>
        </p:spPr>
        <p:txBody>
          <a:bodyPr lIns="0" tIns="0" rIns="0" bIns="0">
            <a:normAutofit fontScale="85000" lnSpcReduction="10000"/>
          </a:bodyPr>
          <a:lstStyle/>
          <a:p>
            <a:pPr>
              <a:lnSpc>
                <a:spcPts val="3109"/>
              </a:lnSpc>
              <a:spcBef>
                <a:spcPts val="2036"/>
              </a:spcBef>
              <a:spcAft>
                <a:spcPts val="632"/>
              </a:spcAft>
            </a:pPr>
            <a:r>
              <a:rPr lang="en-US" sz="2808" b="1" dirty="0">
                <a:latin typeface="Times New Roman"/>
              </a:rPr>
              <a:t>•    Stephen Sharp</a:t>
            </a:r>
          </a:p>
          <a:p>
            <a:pPr>
              <a:lnSpc>
                <a:spcPts val="4043"/>
              </a:lnSpc>
            </a:pPr>
            <a:r>
              <a:rPr lang="en-US" sz="2808" b="1" dirty="0">
                <a:latin typeface="Times New Roman"/>
              </a:rPr>
              <a:t>•    Matthias Egger</a:t>
            </a:r>
          </a:p>
          <a:p>
            <a:pPr>
              <a:lnSpc>
                <a:spcPts val="4043"/>
              </a:lnSpc>
            </a:pPr>
            <a:r>
              <a:rPr lang="en-US" sz="2808" b="1" dirty="0">
                <a:latin typeface="Times New Roman"/>
              </a:rPr>
              <a:t>•    Tom Steichen</a:t>
            </a:r>
          </a:p>
          <a:p>
            <a:pPr>
              <a:lnSpc>
                <a:spcPts val="4043"/>
              </a:lnSpc>
            </a:pPr>
            <a:r>
              <a:rPr lang="en-US" sz="2808" b="1" dirty="0">
                <a:latin typeface="Times New Roman"/>
              </a:rPr>
              <a:t>•    Mike </a:t>
            </a:r>
            <a:r>
              <a:rPr lang="en-US" sz="2808" b="1" dirty="0" err="1">
                <a:latin typeface="Times New Roman"/>
              </a:rPr>
              <a:t>Bradburn</a:t>
            </a:r>
            <a:endParaRPr lang="en-US" sz="2808" b="1" dirty="0">
              <a:latin typeface="Times New Roman"/>
            </a:endParaRPr>
          </a:p>
          <a:p>
            <a:pPr>
              <a:lnSpc>
                <a:spcPts val="4043"/>
              </a:lnSpc>
            </a:pPr>
            <a:r>
              <a:rPr lang="en-US" sz="2808" b="1" dirty="0">
                <a:latin typeface="Times New Roman"/>
              </a:rPr>
              <a:t>•    Roger </a:t>
            </a:r>
            <a:r>
              <a:rPr lang="en-US" sz="2808" b="1" dirty="0" err="1">
                <a:latin typeface="Times New Roman"/>
              </a:rPr>
              <a:t>Harbord</a:t>
            </a:r>
            <a:endParaRPr lang="en-US" sz="2808" b="1" dirty="0">
              <a:latin typeface="Times New Roman"/>
            </a:endParaRPr>
          </a:p>
          <a:p>
            <a:pPr>
              <a:lnSpc>
                <a:spcPts val="4043"/>
              </a:lnSpc>
            </a:pPr>
            <a:r>
              <a:rPr lang="en-US" sz="2808" b="1" dirty="0">
                <a:latin typeface="Times New Roman"/>
              </a:rPr>
              <a:t>•    </a:t>
            </a:r>
            <a:r>
              <a:rPr lang="en-US" sz="2808" b="1" dirty="0" err="1">
                <a:latin typeface="Times New Roman"/>
              </a:rPr>
              <a:t>Aijing</a:t>
            </a:r>
            <a:r>
              <a:rPr lang="en-US" sz="2808" b="1" dirty="0">
                <a:latin typeface="Times New Roman"/>
              </a:rPr>
              <a:t> Shang</a:t>
            </a:r>
          </a:p>
        </p:txBody>
      </p:sp>
    </p:spTree>
    <p:extLst>
      <p:ext uri="{BB962C8B-B14F-4D97-AF65-F5344CB8AC3E}">
        <p14:creationId xmlns:p14="http://schemas.microsoft.com/office/powerpoint/2010/main" val="316712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3812957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9206" y="363723"/>
            <a:ext cx="4395233" cy="5688128"/>
          </a:xfrm>
          <a:prstGeom prst="rect">
            <a:avLst/>
          </a:prstGeom>
        </p:spPr>
      </p:pic>
      <p:pic>
        <p:nvPicPr>
          <p:cNvPr id="3" name="Picture 2"/>
          <p:cNvPicPr>
            <a:picLocks noChangeAspect="1"/>
          </p:cNvPicPr>
          <p:nvPr/>
        </p:nvPicPr>
        <p:blipFill>
          <a:blip r:embed="rId3"/>
          <a:stretch>
            <a:fillRect/>
          </a:stretch>
        </p:blipFill>
        <p:spPr>
          <a:xfrm>
            <a:off x="2219967" y="6171055"/>
            <a:ext cx="372892" cy="238407"/>
          </a:xfrm>
          <a:prstGeom prst="rect">
            <a:avLst/>
          </a:prstGeom>
        </p:spPr>
      </p:pic>
      <p:pic>
        <p:nvPicPr>
          <p:cNvPr id="4" name="Picture 3"/>
          <p:cNvPicPr>
            <a:picLocks noChangeAspect="1"/>
          </p:cNvPicPr>
          <p:nvPr/>
        </p:nvPicPr>
        <p:blipFill>
          <a:blip r:embed="rId4"/>
          <a:stretch>
            <a:fillRect/>
          </a:stretch>
        </p:blipFill>
        <p:spPr>
          <a:xfrm>
            <a:off x="5374266" y="6171055"/>
            <a:ext cx="308707" cy="238407"/>
          </a:xfrm>
          <a:prstGeom prst="rect">
            <a:avLst/>
          </a:prstGeom>
        </p:spPr>
      </p:pic>
      <p:sp>
        <p:nvSpPr>
          <p:cNvPr id="5" name="Rectangle 4"/>
          <p:cNvSpPr/>
          <p:nvPr/>
        </p:nvSpPr>
        <p:spPr>
          <a:xfrm>
            <a:off x="340231" y="541000"/>
            <a:ext cx="1188975" cy="4850651"/>
          </a:xfrm>
          <a:prstGeom prst="rect">
            <a:avLst/>
          </a:prstGeom>
        </p:spPr>
        <p:txBody>
          <a:bodyPr lIns="0" tIns="0" rIns="0" bIns="0">
            <a:normAutofit fontScale="97500"/>
          </a:bodyPr>
          <a:lstStyle/>
          <a:p>
            <a:pPr>
              <a:lnSpc>
                <a:spcPts val="2016"/>
              </a:lnSpc>
            </a:pPr>
            <a:r>
              <a:rPr lang="en-US" sz="1805">
                <a:solidFill>
                  <a:srgbClr val="3333CC"/>
                </a:solidFill>
                <a:latin typeface="Arial"/>
              </a:rPr>
              <a:t>Study</a:t>
            </a:r>
          </a:p>
          <a:p>
            <a:pPr>
              <a:lnSpc>
                <a:spcPts val="1455"/>
              </a:lnSpc>
            </a:pPr>
            <a:r>
              <a:rPr lang="en-US" sz="1304">
                <a:latin typeface="Arial"/>
              </a:rPr>
              <a:t>Fletcher</a:t>
            </a:r>
          </a:p>
          <a:p>
            <a:pPr>
              <a:lnSpc>
                <a:spcPts val="1661"/>
              </a:lnSpc>
            </a:pPr>
            <a:r>
              <a:rPr lang="en-US" sz="1304">
                <a:latin typeface="Arial"/>
              </a:rPr>
              <a:t>Dewar</a:t>
            </a:r>
          </a:p>
          <a:p>
            <a:pPr>
              <a:lnSpc>
                <a:spcPts val="1661"/>
              </a:lnSpc>
            </a:pPr>
            <a:r>
              <a:rPr lang="en-US" sz="1304">
                <a:latin typeface="Arial"/>
              </a:rPr>
              <a:t>1st European</a:t>
            </a:r>
          </a:p>
          <a:p>
            <a:pPr>
              <a:lnSpc>
                <a:spcPts val="1455"/>
              </a:lnSpc>
            </a:pPr>
            <a:r>
              <a:rPr lang="en-US" sz="1304">
                <a:latin typeface="Arial"/>
              </a:rPr>
              <a:t>Heikinheimo</a:t>
            </a:r>
          </a:p>
          <a:p>
            <a:pPr>
              <a:lnSpc>
                <a:spcPts val="1685"/>
              </a:lnSpc>
            </a:pPr>
            <a:r>
              <a:rPr lang="en-US" sz="1304">
                <a:latin typeface="Arial"/>
              </a:rPr>
              <a:t>Italian</a:t>
            </a:r>
          </a:p>
          <a:p>
            <a:pPr>
              <a:lnSpc>
                <a:spcPts val="1685"/>
              </a:lnSpc>
            </a:pPr>
            <a:r>
              <a:rPr lang="en-US" sz="1304">
                <a:latin typeface="Arial"/>
              </a:rPr>
              <a:t>2nd European</a:t>
            </a:r>
          </a:p>
          <a:p>
            <a:pPr>
              <a:lnSpc>
                <a:spcPts val="1455"/>
              </a:lnSpc>
            </a:pPr>
            <a:r>
              <a:rPr lang="en-US" sz="1304">
                <a:latin typeface="Arial"/>
              </a:rPr>
              <a:t>2nd Frankfurt</a:t>
            </a:r>
          </a:p>
          <a:p>
            <a:pPr>
              <a:lnSpc>
                <a:spcPts val="1661"/>
              </a:lnSpc>
            </a:pPr>
            <a:r>
              <a:rPr lang="en-US" sz="1304">
                <a:latin typeface="Arial"/>
              </a:rPr>
              <a:t>1st Australian</a:t>
            </a:r>
          </a:p>
          <a:p>
            <a:pPr>
              <a:lnSpc>
                <a:spcPts val="1661"/>
              </a:lnSpc>
            </a:pPr>
            <a:r>
              <a:rPr lang="en-US" sz="1304">
                <a:latin typeface="Arial"/>
              </a:rPr>
              <a:t>NHLBI SMIT</a:t>
            </a:r>
          </a:p>
          <a:p>
            <a:pPr>
              <a:lnSpc>
                <a:spcPts val="1455"/>
              </a:lnSpc>
            </a:pPr>
            <a:r>
              <a:rPr lang="en-US" sz="1304">
                <a:latin typeface="Arial"/>
              </a:rPr>
              <a:t>Valere</a:t>
            </a:r>
          </a:p>
          <a:p>
            <a:pPr>
              <a:lnSpc>
                <a:spcPts val="1637"/>
              </a:lnSpc>
            </a:pPr>
            <a:r>
              <a:rPr lang="en-US" sz="1304">
                <a:latin typeface="Arial"/>
              </a:rPr>
              <a:t>Frank</a:t>
            </a:r>
          </a:p>
          <a:p>
            <a:pPr>
              <a:lnSpc>
                <a:spcPts val="1637"/>
              </a:lnSpc>
            </a:pPr>
            <a:r>
              <a:rPr lang="en-US" sz="1304">
                <a:latin typeface="Arial"/>
              </a:rPr>
              <a:t>UK Collab</a:t>
            </a:r>
          </a:p>
          <a:p>
            <a:pPr>
              <a:lnSpc>
                <a:spcPts val="1637"/>
              </a:lnSpc>
            </a:pPr>
            <a:r>
              <a:rPr lang="en-US" sz="1304">
                <a:latin typeface="Arial"/>
              </a:rPr>
              <a:t>Klein</a:t>
            </a:r>
          </a:p>
          <a:p>
            <a:pPr>
              <a:lnSpc>
                <a:spcPts val="1637"/>
              </a:lnSpc>
            </a:pPr>
            <a:r>
              <a:rPr lang="en-US" sz="1304">
                <a:latin typeface="Arial"/>
              </a:rPr>
              <a:t>Austrian</a:t>
            </a:r>
          </a:p>
          <a:p>
            <a:pPr>
              <a:lnSpc>
                <a:spcPts val="1637"/>
              </a:lnSpc>
            </a:pPr>
            <a:r>
              <a:rPr lang="en-US" sz="1304">
                <a:latin typeface="Arial"/>
              </a:rPr>
              <a:t>Lasierra</a:t>
            </a:r>
          </a:p>
          <a:p>
            <a:pPr>
              <a:lnSpc>
                <a:spcPts val="1455"/>
              </a:lnSpc>
            </a:pPr>
            <a:r>
              <a:rPr lang="en-US" sz="1304">
                <a:latin typeface="Arial"/>
              </a:rPr>
              <a:t>N German</a:t>
            </a:r>
          </a:p>
          <a:p>
            <a:pPr>
              <a:lnSpc>
                <a:spcPts val="1661"/>
              </a:lnSpc>
            </a:pPr>
            <a:r>
              <a:rPr lang="en-US" sz="1304">
                <a:latin typeface="Arial"/>
              </a:rPr>
              <a:t>Witchitz</a:t>
            </a:r>
          </a:p>
          <a:p>
            <a:pPr>
              <a:lnSpc>
                <a:spcPts val="1661"/>
              </a:lnSpc>
            </a:pPr>
            <a:r>
              <a:rPr lang="en-US" sz="1304">
                <a:latin typeface="Arial"/>
              </a:rPr>
              <a:t>2nd Australian</a:t>
            </a:r>
          </a:p>
          <a:p>
            <a:pPr>
              <a:lnSpc>
                <a:spcPts val="1455"/>
              </a:lnSpc>
            </a:pPr>
            <a:r>
              <a:rPr lang="en-US" sz="1304">
                <a:latin typeface="Arial"/>
              </a:rPr>
              <a:t>3rd European</a:t>
            </a:r>
          </a:p>
          <a:p>
            <a:pPr>
              <a:lnSpc>
                <a:spcPts val="1661"/>
              </a:lnSpc>
            </a:pPr>
            <a:r>
              <a:rPr lang="en-US" sz="1304">
                <a:latin typeface="Arial"/>
              </a:rPr>
              <a:t>ISAM</a:t>
            </a:r>
          </a:p>
          <a:p>
            <a:pPr>
              <a:lnSpc>
                <a:spcPts val="1661"/>
              </a:lnSpc>
            </a:pPr>
            <a:r>
              <a:rPr lang="en-US" sz="1304">
                <a:latin typeface="Arial"/>
              </a:rPr>
              <a:t>GISSI-1</a:t>
            </a:r>
          </a:p>
          <a:p>
            <a:pPr>
              <a:lnSpc>
                <a:spcPts val="1455"/>
              </a:lnSpc>
            </a:pPr>
            <a:r>
              <a:rPr lang="en-US" sz="1304">
                <a:latin typeface="Arial"/>
              </a:rPr>
              <a:t>ISIS-2</a:t>
            </a:r>
          </a:p>
        </p:txBody>
      </p:sp>
      <p:sp>
        <p:nvSpPr>
          <p:cNvPr id="6" name="Rectangle 5"/>
          <p:cNvSpPr/>
          <p:nvPr/>
        </p:nvSpPr>
        <p:spPr>
          <a:xfrm>
            <a:off x="6162844" y="268974"/>
            <a:ext cx="1314291" cy="5156299"/>
          </a:xfrm>
          <a:prstGeom prst="rect">
            <a:avLst/>
          </a:prstGeom>
        </p:spPr>
        <p:txBody>
          <a:bodyPr lIns="0" tIns="0" rIns="0" bIns="0">
            <a:normAutofit fontScale="97500"/>
          </a:bodyPr>
          <a:lstStyle/>
          <a:p>
            <a:pPr>
              <a:lnSpc>
                <a:spcPts val="2191"/>
              </a:lnSpc>
              <a:spcAft>
                <a:spcPts val="211"/>
              </a:spcAft>
            </a:pPr>
            <a:r>
              <a:rPr lang="en-US" sz="1805">
                <a:solidFill>
                  <a:srgbClr val="3333CC"/>
                </a:solidFill>
                <a:latin typeface="Arial"/>
              </a:rPr>
              <a:t>Risk ratio</a:t>
            </a:r>
            <a:r>
              <a:rPr sz="1805"/>
              <a:t/>
            </a:r>
            <a:br>
              <a:rPr sz="1805"/>
            </a:br>
            <a:r>
              <a:rPr lang="en-US" sz="1805">
                <a:solidFill>
                  <a:srgbClr val="3333CC"/>
                </a:solidFill>
                <a:latin typeface="Arial"/>
              </a:rPr>
              <a:t>(95% CI)</a:t>
            </a:r>
          </a:p>
          <a:p>
            <a:pPr algn="just">
              <a:lnSpc>
                <a:spcPts val="1613"/>
              </a:lnSpc>
            </a:pPr>
            <a:r>
              <a:rPr lang="en-US" sz="1304">
                <a:latin typeface="Arial"/>
              </a:rPr>
              <a:t>0.23 (0.03,1.75)</a:t>
            </a:r>
            <a:r>
              <a:rPr sz="1805"/>
              <a:t/>
            </a:r>
            <a:br>
              <a:rPr sz="1805"/>
            </a:br>
            <a:r>
              <a:rPr lang="en-US" sz="1304">
                <a:latin typeface="Arial"/>
              </a:rPr>
              <a:t>0.57 (0.20,1.66)</a:t>
            </a:r>
            <a:r>
              <a:rPr sz="1805"/>
              <a:t/>
            </a:r>
            <a:br>
              <a:rPr sz="1805"/>
            </a:br>
            <a:r>
              <a:rPr lang="en-US" sz="1304">
                <a:latin typeface="Arial"/>
              </a:rPr>
              <a:t>1.35 (0.74,2.45)</a:t>
            </a:r>
            <a:r>
              <a:rPr sz="1805"/>
              <a:t/>
            </a:r>
            <a:br>
              <a:rPr sz="1805"/>
            </a:br>
            <a:r>
              <a:rPr lang="en-US" sz="1304">
                <a:latin typeface="Arial"/>
              </a:rPr>
              <a:t>1.22 (0.67,2.24)</a:t>
            </a:r>
            <a:r>
              <a:rPr sz="1805"/>
              <a:t/>
            </a:r>
            <a:br>
              <a:rPr sz="1805"/>
            </a:br>
            <a:r>
              <a:rPr lang="en-US" sz="1304">
                <a:latin typeface="Arial"/>
              </a:rPr>
              <a:t>1.01 (0.55,1.85)</a:t>
            </a:r>
            <a:r>
              <a:rPr sz="1805"/>
              <a:t/>
            </a:r>
            <a:br>
              <a:rPr sz="1805"/>
            </a:br>
            <a:r>
              <a:rPr lang="en-US" sz="1304">
                <a:latin typeface="Arial"/>
              </a:rPr>
              <a:t>0.70 (0.53,0.92)</a:t>
            </a:r>
            <a:r>
              <a:rPr sz="1805"/>
              <a:t/>
            </a:r>
            <a:br>
              <a:rPr sz="1805"/>
            </a:br>
            <a:r>
              <a:rPr lang="en-US" sz="1304">
                <a:latin typeface="Arial"/>
              </a:rPr>
              <a:t>0.46 (0.25,0.83)</a:t>
            </a:r>
            <a:r>
              <a:rPr sz="1805"/>
              <a:t/>
            </a:r>
            <a:br>
              <a:rPr sz="1805"/>
            </a:br>
            <a:r>
              <a:rPr lang="en-US" sz="1304">
                <a:latin typeface="Arial"/>
              </a:rPr>
              <a:t>0.78 (0.48,1.27)</a:t>
            </a:r>
            <a:r>
              <a:rPr sz="1805"/>
              <a:t/>
            </a:r>
            <a:br>
              <a:rPr sz="1805"/>
            </a:br>
            <a:r>
              <a:rPr lang="en-US" sz="1304">
                <a:latin typeface="Arial"/>
              </a:rPr>
              <a:t>2.38 (0.65,8.71)</a:t>
            </a:r>
            <a:r>
              <a:rPr sz="1805"/>
              <a:t/>
            </a:r>
            <a:br>
              <a:rPr sz="1805"/>
            </a:br>
            <a:r>
              <a:rPr lang="en-US" sz="1304">
                <a:latin typeface="Arial"/>
              </a:rPr>
              <a:t>1.05 (0.48,2.28)</a:t>
            </a:r>
            <a:r>
              <a:rPr sz="1805"/>
              <a:t/>
            </a:r>
            <a:br>
              <a:rPr sz="1805"/>
            </a:br>
            <a:r>
              <a:rPr lang="en-US" sz="1304">
                <a:latin typeface="Arial"/>
              </a:rPr>
              <a:t>0.96 (0.33,2.80)</a:t>
            </a:r>
            <a:r>
              <a:rPr sz="1805"/>
              <a:t/>
            </a:r>
            <a:br>
              <a:rPr sz="1805"/>
            </a:br>
            <a:r>
              <a:rPr lang="en-US" sz="1304">
                <a:latin typeface="Arial"/>
              </a:rPr>
              <a:t>0.90 (0.63,1.28)</a:t>
            </a:r>
            <a:r>
              <a:rPr sz="1805"/>
              <a:t/>
            </a:r>
            <a:br>
              <a:rPr sz="1805"/>
            </a:br>
            <a:r>
              <a:rPr lang="en-US" sz="1304">
                <a:latin typeface="Arial"/>
              </a:rPr>
              <a:t>2.57 (0.34,19.5)</a:t>
            </a:r>
            <a:r>
              <a:rPr sz="1805"/>
              <a:t/>
            </a:r>
            <a:br>
              <a:rPr sz="1805"/>
            </a:br>
            <a:r>
              <a:rPr lang="en-US" sz="1304">
                <a:latin typeface="Arial"/>
              </a:rPr>
              <a:t>0.61 (0.42,0.89)</a:t>
            </a:r>
            <a:r>
              <a:rPr sz="1805"/>
              <a:t/>
            </a:r>
            <a:br>
              <a:rPr sz="1805"/>
            </a:br>
            <a:r>
              <a:rPr lang="en-US" sz="1304">
                <a:latin typeface="Arial"/>
              </a:rPr>
              <a:t>0.28 (0.03,2.34)</a:t>
            </a:r>
            <a:r>
              <a:rPr sz="1805"/>
              <a:t/>
            </a:r>
            <a:br>
              <a:rPr sz="1805"/>
            </a:br>
            <a:r>
              <a:rPr lang="en-US" sz="1304">
                <a:latin typeface="Arial"/>
              </a:rPr>
              <a:t>1.16 (0.84,1.60)</a:t>
            </a:r>
            <a:r>
              <a:rPr sz="1805"/>
              <a:t/>
            </a:r>
            <a:br>
              <a:rPr sz="1805"/>
            </a:br>
            <a:r>
              <a:rPr lang="en-US" sz="1304">
                <a:latin typeface="Arial"/>
              </a:rPr>
              <a:t>0.81 (0.26,2.51)</a:t>
            </a:r>
            <a:r>
              <a:rPr sz="1805"/>
              <a:t/>
            </a:r>
            <a:br>
              <a:rPr sz="1805"/>
            </a:br>
            <a:r>
              <a:rPr lang="en-US" sz="1304">
                <a:latin typeface="Arial"/>
              </a:rPr>
              <a:t>0.85 (0.54,1.34)</a:t>
            </a:r>
            <a:r>
              <a:rPr sz="1805"/>
              <a:t/>
            </a:r>
            <a:br>
              <a:rPr sz="1805"/>
            </a:br>
            <a:r>
              <a:rPr lang="en-US" sz="1304">
                <a:latin typeface="Arial"/>
              </a:rPr>
              <a:t>0.51 (0.33,0.78)</a:t>
            </a:r>
            <a:r>
              <a:rPr sz="1805"/>
              <a:t/>
            </a:r>
            <a:br>
              <a:rPr sz="1805"/>
            </a:br>
            <a:r>
              <a:rPr lang="en-US" sz="1304">
                <a:latin typeface="Arial"/>
              </a:rPr>
              <a:t>0.88 (0.62,1.25)</a:t>
            </a:r>
            <a:r>
              <a:rPr sz="1805"/>
              <a:t/>
            </a:r>
            <a:br>
              <a:rPr sz="1805"/>
            </a:br>
            <a:r>
              <a:rPr lang="en-US" sz="1304">
                <a:latin typeface="Arial"/>
              </a:rPr>
              <a:t>0.83 (0.75,0.91)</a:t>
            </a:r>
            <a:r>
              <a:rPr sz="1805"/>
              <a:t/>
            </a:r>
            <a:br>
              <a:rPr sz="1805"/>
            </a:br>
            <a:r>
              <a:rPr lang="en-US" sz="1304">
                <a:latin typeface="Arial"/>
              </a:rPr>
              <a:t>0.77 (0.70,0.84)</a:t>
            </a:r>
          </a:p>
        </p:txBody>
      </p:sp>
      <p:sp>
        <p:nvSpPr>
          <p:cNvPr id="7" name="Rectangle 6"/>
          <p:cNvSpPr/>
          <p:nvPr/>
        </p:nvSpPr>
        <p:spPr>
          <a:xfrm>
            <a:off x="3118577" y="6158833"/>
            <a:ext cx="1622996" cy="553225"/>
          </a:xfrm>
          <a:prstGeom prst="rect">
            <a:avLst/>
          </a:prstGeom>
        </p:spPr>
        <p:txBody>
          <a:bodyPr lIns="0" tIns="0" rIns="0" bIns="0">
            <a:normAutofit fontScale="25000" lnSpcReduction="20000"/>
          </a:bodyPr>
          <a:lstStyle/>
          <a:p>
            <a:pPr algn="ctr">
              <a:lnSpc>
                <a:spcPts val="2577"/>
              </a:lnSpc>
            </a:pPr>
            <a:r>
              <a:rPr lang="en-US" sz="2307">
                <a:latin typeface="Arial"/>
              </a:rPr>
              <a:t>1</a:t>
            </a:r>
          </a:p>
          <a:p>
            <a:pPr>
              <a:lnSpc>
                <a:spcPts val="3139"/>
              </a:lnSpc>
            </a:pPr>
            <a:r>
              <a:rPr lang="en-US" sz="2808" b="1">
                <a:solidFill>
                  <a:srgbClr val="3333CC"/>
                </a:solidFill>
                <a:latin typeface="Arial"/>
              </a:rPr>
              <a:t>Risk ratio</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2" y="36528"/>
            <a:ext cx="9087655" cy="6784944"/>
          </a:xfrm>
          <a:prstGeom prst="rect">
            <a:avLst/>
          </a:prstGeom>
        </p:spPr>
      </p:pic>
    </p:spTree>
    <p:extLst>
      <p:ext uri="{BB962C8B-B14F-4D97-AF65-F5344CB8AC3E}">
        <p14:creationId xmlns:p14="http://schemas.microsoft.com/office/powerpoint/2010/main" val="301273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CC"/>
                </a:solidFill>
                <a:latin typeface="Times New Roman"/>
              </a:rPr>
              <a:t>Archie Cochrane (1979)</a:t>
            </a:r>
            <a:br>
              <a:rPr lang="en-US" b="1" dirty="0">
                <a:solidFill>
                  <a:srgbClr val="0000CC"/>
                </a:solidFill>
                <a:latin typeface="Times New Roman"/>
              </a:rPr>
            </a:br>
            <a:endParaRPr lang="en-US" dirty="0"/>
          </a:p>
        </p:txBody>
      </p:sp>
      <p:pic>
        <p:nvPicPr>
          <p:cNvPr id="4" name="Content Placeholder 3"/>
          <p:cNvPicPr>
            <a:picLocks noGrp="1" noChangeAspect="1"/>
          </p:cNvPicPr>
          <p:nvPr>
            <p:ph idx="1"/>
          </p:nvPr>
        </p:nvPicPr>
        <p:blipFill>
          <a:blip r:embed="rId2"/>
          <a:stretch>
            <a:fillRect/>
          </a:stretch>
        </p:blipFill>
        <p:spPr>
          <a:xfrm>
            <a:off x="3011424" y="1411256"/>
            <a:ext cx="3121152" cy="3694176"/>
          </a:xfrm>
          <a:prstGeom prst="rect">
            <a:avLst/>
          </a:prstGeom>
        </p:spPr>
      </p:pic>
      <p:sp>
        <p:nvSpPr>
          <p:cNvPr id="6" name="TextBox 5"/>
          <p:cNvSpPr txBox="1"/>
          <p:nvPr/>
        </p:nvSpPr>
        <p:spPr>
          <a:xfrm>
            <a:off x="285751" y="5334004"/>
            <a:ext cx="8229600" cy="1292662"/>
          </a:xfrm>
          <a:prstGeom prst="rect">
            <a:avLst/>
          </a:prstGeom>
          <a:noFill/>
        </p:spPr>
        <p:txBody>
          <a:bodyPr wrap="square" rtlCol="0">
            <a:spAutoFit/>
          </a:bodyPr>
          <a:lstStyle/>
          <a:p>
            <a:pPr algn="ctr"/>
            <a:r>
              <a:rPr lang="fa-IR" sz="2600" dirty="0">
                <a:cs typeface="2  Koodak" panose="00000700000000000000" pitchFamily="2" charset="-78"/>
              </a:rPr>
              <a:t>این به طور قطع یک انتقاد جدی از حرفه ماست :یک خلاصه مهم ،تخصصی یا فوق تخصصی،که به صورت دوره ای از تمام کارازمایی های تصادفی کنترل شده مرتبط، اقتباس شده باشد، تهیه نکرده ایم</a:t>
            </a:r>
            <a:endParaRPr lang="en-US" sz="2600" dirty="0">
              <a:cs typeface="2  Koodak" panose="00000700000000000000" pitchFamily="2" charset="-78"/>
            </a:endParaRPr>
          </a:p>
        </p:txBody>
      </p:sp>
    </p:spTree>
    <p:extLst>
      <p:ext uri="{BB962C8B-B14F-4D97-AF65-F5344CB8AC3E}">
        <p14:creationId xmlns:p14="http://schemas.microsoft.com/office/powerpoint/2010/main" val="96589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135121"/>
            <a:ext cx="1975104" cy="1978152"/>
          </a:xfrm>
          <a:prstGeom prst="rect">
            <a:avLst/>
          </a:prstGeom>
        </p:spPr>
      </p:pic>
      <p:sp>
        <p:nvSpPr>
          <p:cNvPr id="2" name="Title 1"/>
          <p:cNvSpPr>
            <a:spLocks noGrp="1"/>
          </p:cNvSpPr>
          <p:nvPr>
            <p:ph type="title"/>
          </p:nvPr>
        </p:nvSpPr>
        <p:spPr/>
        <p:txBody>
          <a:bodyPr/>
          <a:lstStyle/>
          <a:p>
            <a:pPr algn="ctr"/>
            <a:r>
              <a:rPr lang="en-US" b="1" dirty="0">
                <a:solidFill>
                  <a:srgbClr val="3333CC"/>
                </a:solidFill>
                <a:latin typeface="Times New Roman"/>
              </a:rPr>
              <a:t>The Cochrane Collaboration</a:t>
            </a:r>
            <a:br>
              <a:rPr lang="en-US" b="1" dirty="0">
                <a:solidFill>
                  <a:srgbClr val="3333CC"/>
                </a:solidFill>
                <a:latin typeface="Times New Roman"/>
              </a:rPr>
            </a:br>
            <a:endParaRPr lang="en-US" dirty="0"/>
          </a:p>
        </p:txBody>
      </p:sp>
      <p:sp>
        <p:nvSpPr>
          <p:cNvPr id="3" name="Content Placeholder 2"/>
          <p:cNvSpPr>
            <a:spLocks noGrp="1"/>
          </p:cNvSpPr>
          <p:nvPr>
            <p:ph idx="1"/>
          </p:nvPr>
        </p:nvSpPr>
        <p:spPr>
          <a:xfrm>
            <a:off x="1109662" y="1240554"/>
            <a:ext cx="7572375" cy="4351339"/>
          </a:xfrm>
        </p:spPr>
        <p:txBody>
          <a:bodyPr>
            <a:normAutofit fontScale="92500" lnSpcReduction="20000"/>
          </a:bodyPr>
          <a:lstStyle/>
          <a:p>
            <a:pPr marL="0" indent="0" algn="r" rtl="1">
              <a:buNone/>
            </a:pPr>
            <a:r>
              <a:rPr lang="fa-IR" dirty="0" smtClean="0"/>
              <a:t>یک سازمان بین المللی </a:t>
            </a:r>
            <a:r>
              <a:rPr lang="fa-IR" dirty="0" smtClean="0"/>
              <a:t>است که </a:t>
            </a:r>
            <a:r>
              <a:rPr lang="fa-IR" dirty="0" smtClean="0"/>
              <a:t>هدفش کمک به مردم برای </a:t>
            </a:r>
            <a:r>
              <a:rPr lang="fa-IR" dirty="0" smtClean="0"/>
              <a:t>تصمیم گیری </a:t>
            </a:r>
            <a:r>
              <a:rPr lang="fa-IR" dirty="0" smtClean="0"/>
              <a:t>اگاهانه در مورد مراقبت های پزشکی، </a:t>
            </a:r>
            <a:r>
              <a:rPr lang="fa-IR" dirty="0" smtClean="0"/>
              <a:t>یا </a:t>
            </a:r>
            <a:r>
              <a:rPr lang="fa-IR" dirty="0" smtClean="0"/>
              <a:t>تهیه کردن ،نگهداری و تضمین دسترسی به بررسی های  سیستماتیکی است که در مورد اثرات مداخله های </a:t>
            </a:r>
            <a:r>
              <a:rPr lang="fa-IR" dirty="0" smtClean="0"/>
              <a:t>پزشکی هستند.</a:t>
            </a:r>
            <a:endParaRPr lang="fa-IR" dirty="0" smtClean="0"/>
          </a:p>
          <a:p>
            <a:pPr marL="0" indent="0" algn="r" rtl="1">
              <a:buNone/>
            </a:pPr>
            <a:r>
              <a:rPr lang="fa-IR" dirty="0" smtClean="0"/>
              <a:t>10 اصل </a:t>
            </a:r>
            <a:r>
              <a:rPr lang="fa-IR" dirty="0" smtClean="0"/>
              <a:t>اساسی:همکاری </a:t>
            </a:r>
            <a:r>
              <a:rPr lang="fa-IR" dirty="0" smtClean="0"/>
              <a:t>– به نفع عامه(هواخواه افراد)- جلوگیری از تکرارو تقلب- کم کردن </a:t>
            </a:r>
            <a:r>
              <a:rPr lang="en-US" dirty="0" smtClean="0"/>
              <a:t>bias </a:t>
            </a:r>
            <a:r>
              <a:rPr lang="fa-IR" dirty="0" smtClean="0"/>
              <a:t> یا تورش – به روز بودن – تلاش برای ارتباط برقرار کردن – ارتقای دسترسی – تضمین کیفیت – ادامه دار بودن – امان ایجاد کردن برای مشارکت گسترده </a:t>
            </a:r>
          </a:p>
          <a:p>
            <a:pPr marL="0" indent="0" algn="r" rtl="1">
              <a:buNone/>
            </a:pPr>
            <a:r>
              <a:rPr lang="fa-IR" dirty="0" smtClean="0"/>
              <a:t>تا به امروز بیش از 3000 ریویو ( بررسی) و پروتکل منتشر شده است و یک پایگاه داده شامل بیش از 375000 بررسی ایجاد شده </a:t>
            </a:r>
            <a:r>
              <a:rPr lang="fa-IR" dirty="0" smtClean="0"/>
              <a:t>است.</a:t>
            </a:r>
            <a:endParaRPr lang="fa-IR" dirty="0" smtClean="0"/>
          </a:p>
          <a:p>
            <a:pPr marL="0" indent="0" rtl="1">
              <a:buNone/>
            </a:pPr>
            <a:endParaRPr lang="fa-IR" dirty="0"/>
          </a:p>
          <a:p>
            <a:pPr marL="0" indent="0" rtl="1">
              <a:buNone/>
            </a:pPr>
            <a:r>
              <a:rPr lang="en-US" dirty="0">
                <a:latin typeface="Times New Roman"/>
              </a:rPr>
              <a:t>See </a:t>
            </a:r>
            <a:r>
              <a:rPr lang="en-US" dirty="0">
                <a:latin typeface="Times New Roman"/>
                <a:hlinkClick r:id="rId3"/>
              </a:rPr>
              <a:t>www.cochrane.org</a:t>
            </a:r>
            <a:endParaRPr lang="en-US" dirty="0"/>
          </a:p>
        </p:txBody>
      </p:sp>
      <p:sp>
        <p:nvSpPr>
          <p:cNvPr id="5" name="Rectangle 4"/>
          <p:cNvSpPr/>
          <p:nvPr/>
        </p:nvSpPr>
        <p:spPr>
          <a:xfrm>
            <a:off x="0" y="6113273"/>
            <a:ext cx="2247900" cy="861774"/>
          </a:xfrm>
          <a:prstGeom prst="rect">
            <a:avLst/>
          </a:prstGeom>
        </p:spPr>
        <p:txBody>
          <a:bodyPr wrap="square">
            <a:spAutoFit/>
          </a:bodyPr>
          <a:lstStyle/>
          <a:p>
            <a:pPr>
              <a:lnSpc>
                <a:spcPts val="2040"/>
              </a:lnSpc>
            </a:pPr>
            <a:r>
              <a:rPr lang="en-US" b="1" dirty="0">
                <a:solidFill>
                  <a:srgbClr val="08076A"/>
                </a:solidFill>
                <a:latin typeface="Arial"/>
              </a:rPr>
              <a:t>THE COCHRANE</a:t>
            </a:r>
            <a:r>
              <a:rPr lang="en-US" dirty="0"/>
              <a:t/>
            </a:r>
            <a:br>
              <a:rPr lang="en-US" dirty="0"/>
            </a:br>
            <a:r>
              <a:rPr lang="en-US" b="1" dirty="0">
                <a:solidFill>
                  <a:srgbClr val="08076A"/>
                </a:solidFill>
                <a:latin typeface="Arial"/>
              </a:rPr>
              <a:t>COLLABORATION®</a:t>
            </a:r>
          </a:p>
        </p:txBody>
      </p:sp>
    </p:spTree>
    <p:extLst>
      <p:ext uri="{BB962C8B-B14F-4D97-AF65-F5344CB8AC3E}">
        <p14:creationId xmlns:p14="http://schemas.microsoft.com/office/powerpoint/2010/main" val="5748548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1740</TotalTime>
  <Words>2337</Words>
  <Application>Microsoft Office PowerPoint</Application>
  <PresentationFormat>On-screen Show (4:3)</PresentationFormat>
  <Paragraphs>427</Paragraphs>
  <Slides>54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0 Titr Bold</vt:lpstr>
      <vt:lpstr>2  Koodak</vt:lpstr>
      <vt:lpstr>Arial</vt:lpstr>
      <vt:lpstr>Calibri</vt:lpstr>
      <vt:lpstr>Calibri Light</vt:lpstr>
      <vt:lpstr>Cambria Math</vt:lpstr>
      <vt:lpstr>Courier New</vt:lpstr>
      <vt:lpstr>Times New Roman</vt:lpstr>
      <vt:lpstr>Wingdings</vt:lpstr>
      <vt:lpstr>Office Theme</vt:lpstr>
      <vt:lpstr>متاانالیز در نرم افزار stata تاریخچه،پیشرفت،چشم انداز اینده</vt:lpstr>
      <vt:lpstr>طرح کلی</vt:lpstr>
      <vt:lpstr>بررسی سیستماتیک</vt:lpstr>
      <vt:lpstr>متاآنالیز</vt:lpstr>
      <vt:lpstr>استرپتوکیناز(درمان ترومبولیتیک )</vt:lpstr>
      <vt:lpstr>PowerPoint Presentation</vt:lpstr>
      <vt:lpstr>PowerPoint Presentation</vt:lpstr>
      <vt:lpstr>Archie Cochrane (1979) </vt:lpstr>
      <vt:lpstr>The Cochrane Collaboration </vt:lpstr>
      <vt:lpstr>PowerPoint Presentation</vt:lpstr>
      <vt:lpstr>PowerPoint Presentation</vt:lpstr>
      <vt:lpstr>PowerPoint Presentation</vt:lpstr>
      <vt:lpstr>Forest plots </vt:lpstr>
      <vt:lpstr>Random-effects meta-analysis (1) </vt:lpstr>
      <vt:lpstr>Random-effects meta-analysis (2) </vt:lpstr>
      <vt:lpstr>Back to 1996 </vt:lpstr>
      <vt:lpstr>Stata 5 (1996) </vt:lpstr>
      <vt:lpstr>The meta command (Sharp and Sterne) </vt:lpstr>
      <vt:lpstr>PowerPoint Presentation</vt:lpstr>
      <vt:lpstr>PowerPoint Presentation</vt:lpstr>
      <vt:lpstr>PowerPoint Presentation</vt:lpstr>
      <vt:lpstr>در این حین در اکسفورد...</vt:lpstr>
      <vt:lpstr>دستور متان (Bradburn, Deeks &amp; Altman 1998)</vt:lpstr>
      <vt:lpstr>PowerPoint Presentation</vt:lpstr>
      <vt:lpstr> </vt:lpstr>
      <vt:lpstr>متا رگرسیون </vt:lpstr>
      <vt:lpstr>دستور متارگ</vt:lpstr>
      <vt:lpstr>متاانالیز اکسیر نیست.....</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های انتخابی برای تورش انتشار</vt:lpstr>
      <vt:lpstr>PowerPoint Presentation</vt:lpstr>
      <vt:lpstr>PowerPoint Presentation</vt:lpstr>
      <vt:lpstr>مدل های انتخابی غیر محتمل هستند که مسئول غیر قرینگی فانل پلات باشند </vt:lpstr>
      <vt:lpstr>PowerPoint Presentation</vt:lpstr>
      <vt:lpstr>اثر مطالعه کوچک</vt:lpstr>
      <vt:lpstr>تست اماری برای غیر قرینگی فانل پلات </vt:lpstr>
      <vt:lpstr>PowerPoint Presentation</vt:lpstr>
      <vt:lpstr>دستورات دیگر متاانالیز استاتا (  stata )</vt:lpstr>
      <vt:lpstr>حال</vt:lpstr>
      <vt:lpstr>PowerPoint Presentation</vt:lpstr>
      <vt:lpstr>اینده </vt:lpstr>
      <vt:lpstr>PowerPoint Presentation</vt:lpstr>
      <vt:lpstr>PowerPoint Presentation</vt:lpstr>
      <vt:lpstr>پیشرفت های جدید</vt:lpstr>
      <vt:lpstr>PowerPoint Presentation</vt:lpstr>
    </vt:vector>
  </TitlesOfParts>
  <Company>Novin Pendar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متاانالیز در نرم افزار stata تاریخچه،پیشرفت،چشم انداز اینده</dc:title>
  <dc:creator>NP</dc:creator>
  <cp:lastModifiedBy>Savalanrc</cp:lastModifiedBy>
  <cp:revision>61</cp:revision>
  <dcterms:created xsi:type="dcterms:W3CDTF">2016-10-07T12:55:43Z</dcterms:created>
  <dcterms:modified xsi:type="dcterms:W3CDTF">2016-10-14T18:11:40Z</dcterms:modified>
</cp:coreProperties>
</file>